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67" r:id="rId4"/>
    <p:sldId id="281" r:id="rId5"/>
    <p:sldId id="283" r:id="rId6"/>
    <p:sldId id="293" r:id="rId7"/>
    <p:sldId id="288" r:id="rId8"/>
    <p:sldId id="294" r:id="rId9"/>
    <p:sldId id="284" r:id="rId10"/>
    <p:sldId id="295" r:id="rId11"/>
    <p:sldId id="285" r:id="rId12"/>
    <p:sldId id="296" r:id="rId13"/>
    <p:sldId id="286" r:id="rId14"/>
    <p:sldId id="592" r:id="rId15"/>
    <p:sldId id="289" r:id="rId16"/>
    <p:sldId id="298" r:id="rId17"/>
    <p:sldId id="596" r:id="rId18"/>
    <p:sldId id="593" r:id="rId19"/>
    <p:sldId id="582" r:id="rId20"/>
    <p:sldId id="300" r:id="rId21"/>
    <p:sldId id="301" r:id="rId22"/>
    <p:sldId id="599" r:id="rId23"/>
    <p:sldId id="586" r:id="rId24"/>
    <p:sldId id="588" r:id="rId25"/>
  </p:sldIdLst>
  <p:sldSz cx="12192000" cy="6858000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DF9"/>
    <a:srgbClr val="009ED4"/>
    <a:srgbClr val="FFFFFF"/>
    <a:srgbClr val="000004"/>
    <a:srgbClr val="000003"/>
    <a:srgbClr val="000002"/>
    <a:srgbClr val="000001"/>
    <a:srgbClr val="000000"/>
    <a:srgbClr val="FFFFFB"/>
    <a:srgbClr val="FF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356" autoAdjust="0"/>
  </p:normalViewPr>
  <p:slideViewPr>
    <p:cSldViewPr snapToGrid="0">
      <p:cViewPr varScale="1">
        <p:scale>
          <a:sx n="100" d="100"/>
          <a:sy n="100" d="100"/>
        </p:scale>
        <p:origin x="1430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CE3E8-E872-418F-A81E-F1574C68E0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4B2D8-4F71-4EE8-8B9E-9921A44770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/>
            <a:t>Erfasst kognitive Kompetenzen von Erwachsenen im internationalen Vergleich </a:t>
          </a:r>
          <a:endParaRPr lang="en-US" sz="1600" dirty="0"/>
        </a:p>
      </dgm:t>
    </dgm:pt>
    <dgm:pt modelId="{9D9936CA-7020-409A-89CE-516670875D8B}" type="parTrans" cxnId="{29BB40E7-5476-4623-96F2-0C4EBE655C3D}">
      <dgm:prSet/>
      <dgm:spPr/>
      <dgm:t>
        <a:bodyPr/>
        <a:lstStyle/>
        <a:p>
          <a:endParaRPr lang="en-US" sz="1600"/>
        </a:p>
      </dgm:t>
    </dgm:pt>
    <dgm:pt modelId="{4A3C97EC-0F0D-4154-BA31-74F605F7CB8E}" type="sibTrans" cxnId="{29BB40E7-5476-4623-96F2-0C4EBE655C3D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13345BC-2E92-4E49-8A1F-19FDE08361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OECD – Studie in über 40 Ländern</a:t>
          </a:r>
          <a:endParaRPr lang="en-US" sz="1600" dirty="0"/>
        </a:p>
      </dgm:t>
    </dgm:pt>
    <dgm:pt modelId="{5F811807-82B3-4FE1-BE5B-89E141207CB3}" type="parTrans" cxnId="{7021BF02-5F64-4B55-9747-AAFF70C24A48}">
      <dgm:prSet/>
      <dgm:spPr/>
      <dgm:t>
        <a:bodyPr/>
        <a:lstStyle/>
        <a:p>
          <a:endParaRPr lang="en-US" sz="1600"/>
        </a:p>
      </dgm:t>
    </dgm:pt>
    <dgm:pt modelId="{3F9F5395-0B7F-4B1E-9064-14B8B8F564A6}" type="sibTrans" cxnId="{7021BF02-5F64-4B55-9747-AAFF70C24A4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25A71D65-7993-4CF0-9D66-E592EE3BFA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Repräsentatives Sample: 16 - 65 Jährige; </a:t>
          </a:r>
          <a:r>
            <a:rPr lang="de-DE" sz="1600" i="1" dirty="0"/>
            <a:t>N</a:t>
          </a:r>
          <a:r>
            <a:rPr lang="de-DE" sz="1600" dirty="0"/>
            <a:t>= ca. 5.000 Befragte pro Land</a:t>
          </a:r>
          <a:endParaRPr lang="en-US" sz="1600" dirty="0"/>
        </a:p>
      </dgm:t>
    </dgm:pt>
    <dgm:pt modelId="{64D15DA5-8B1D-4684-917C-F3AC069B3B0A}" type="parTrans" cxnId="{CA0393BE-50D8-438B-B373-DC23EC623444}">
      <dgm:prSet/>
      <dgm:spPr/>
      <dgm:t>
        <a:bodyPr/>
        <a:lstStyle/>
        <a:p>
          <a:endParaRPr lang="en-US" sz="1600"/>
        </a:p>
      </dgm:t>
    </dgm:pt>
    <dgm:pt modelId="{F57F6309-E636-4825-8838-8A42C9036E81}" type="sibTrans" cxnId="{CA0393BE-50D8-438B-B373-DC23EC62344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6775701-1082-4A6E-99A1-2AD505EA57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10 Jahres Zyklus (2011/12; </a:t>
          </a:r>
        </a:p>
        <a:p>
          <a:pPr>
            <a:lnSpc>
              <a:spcPct val="100000"/>
            </a:lnSpc>
          </a:pPr>
          <a:r>
            <a:rPr lang="de-DE" sz="1600" dirty="0"/>
            <a:t>2022/23; …)</a:t>
          </a:r>
          <a:endParaRPr lang="en-US" sz="1600" dirty="0"/>
        </a:p>
      </dgm:t>
    </dgm:pt>
    <dgm:pt modelId="{84A7D42B-4D17-4DCA-8364-1443634C6AB2}" type="parTrans" cxnId="{D44DA144-17C7-4792-9CEE-29A229996A3B}">
      <dgm:prSet/>
      <dgm:spPr/>
      <dgm:t>
        <a:bodyPr/>
        <a:lstStyle/>
        <a:p>
          <a:endParaRPr lang="en-US" sz="1600"/>
        </a:p>
      </dgm:t>
    </dgm:pt>
    <dgm:pt modelId="{322EAE64-E571-4882-AA2F-7B919552CE77}" type="sibTrans" cxnId="{D44DA144-17C7-4792-9CEE-29A229996A3B}">
      <dgm:prSet/>
      <dgm:spPr/>
      <dgm:t>
        <a:bodyPr/>
        <a:lstStyle/>
        <a:p>
          <a:endParaRPr lang="en-US" sz="1600"/>
        </a:p>
      </dgm:t>
    </dgm:pt>
    <dgm:pt modelId="{E9E81ADC-A55B-4259-8E95-E62B525FF8F4}" type="pres">
      <dgm:prSet presAssocID="{E79CE3E8-E872-418F-A81E-F1574C68E0C9}" presName="root" presStyleCnt="0">
        <dgm:presLayoutVars>
          <dgm:dir/>
          <dgm:resizeHandles val="exact"/>
        </dgm:presLayoutVars>
      </dgm:prSet>
      <dgm:spPr/>
    </dgm:pt>
    <dgm:pt modelId="{78A152BD-7EF1-4F60-97FD-20892D705BED}" type="pres">
      <dgm:prSet presAssocID="{A774B2D8-4F71-4EE8-8B9E-9921A44770BE}" presName="compNode" presStyleCnt="0"/>
      <dgm:spPr/>
    </dgm:pt>
    <dgm:pt modelId="{F5BB0587-2633-49E9-8C27-B69A6EE12B4B}" type="pres">
      <dgm:prSet presAssocID="{A774B2D8-4F71-4EE8-8B9E-9921A44770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7A20C8D-56B7-4F26-9A86-067D9FFBDE67}" type="pres">
      <dgm:prSet presAssocID="{A774B2D8-4F71-4EE8-8B9E-9921A44770BE}" presName="spaceRect" presStyleCnt="0"/>
      <dgm:spPr/>
    </dgm:pt>
    <dgm:pt modelId="{89F02055-84FA-4EDD-9EEF-11AE80C5BBFC}" type="pres">
      <dgm:prSet presAssocID="{A774B2D8-4F71-4EE8-8B9E-9921A44770BE}" presName="textRect" presStyleLbl="revTx" presStyleIdx="0" presStyleCnt="4">
        <dgm:presLayoutVars>
          <dgm:chMax val="1"/>
          <dgm:chPref val="1"/>
        </dgm:presLayoutVars>
      </dgm:prSet>
      <dgm:spPr/>
    </dgm:pt>
    <dgm:pt modelId="{69B7846C-CF58-4CEE-AA80-3CD6413F765F}" type="pres">
      <dgm:prSet presAssocID="{4A3C97EC-0F0D-4154-BA31-74F605F7CB8E}" presName="sibTrans" presStyleCnt="0"/>
      <dgm:spPr/>
    </dgm:pt>
    <dgm:pt modelId="{28A27049-7030-47BD-962D-17D5FF2D6279}" type="pres">
      <dgm:prSet presAssocID="{313345BC-2E92-4E49-8A1F-19FDE08361B5}" presName="compNode" presStyleCnt="0"/>
      <dgm:spPr/>
    </dgm:pt>
    <dgm:pt modelId="{063CAD3B-E81D-4191-8D65-A6FE9AB06940}" type="pres">
      <dgm:prSet presAssocID="{313345BC-2E92-4E49-8A1F-19FDE08361B5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FE924F9E-DD11-4A4C-BC9A-413CC2D5194E}" type="pres">
      <dgm:prSet presAssocID="{313345BC-2E92-4E49-8A1F-19FDE08361B5}" presName="spaceRect" presStyleCnt="0"/>
      <dgm:spPr/>
    </dgm:pt>
    <dgm:pt modelId="{9AAA7AB2-6121-42D2-A349-0D5C3FEDC790}" type="pres">
      <dgm:prSet presAssocID="{313345BC-2E92-4E49-8A1F-19FDE08361B5}" presName="textRect" presStyleLbl="revTx" presStyleIdx="1" presStyleCnt="4">
        <dgm:presLayoutVars>
          <dgm:chMax val="1"/>
          <dgm:chPref val="1"/>
        </dgm:presLayoutVars>
      </dgm:prSet>
      <dgm:spPr/>
    </dgm:pt>
    <dgm:pt modelId="{6C3CBE47-B5E6-45CA-A9E1-50FD07A75CA1}" type="pres">
      <dgm:prSet presAssocID="{3F9F5395-0B7F-4B1E-9064-14B8B8F564A6}" presName="sibTrans" presStyleCnt="0"/>
      <dgm:spPr/>
    </dgm:pt>
    <dgm:pt modelId="{071E55A9-191A-4521-AE47-0807BAD2BB91}" type="pres">
      <dgm:prSet presAssocID="{25A71D65-7993-4CF0-9D66-E592EE3BFA11}" presName="compNode" presStyleCnt="0"/>
      <dgm:spPr/>
    </dgm:pt>
    <dgm:pt modelId="{A709323E-21CC-400E-BA32-36BF76D65BFF}" type="pres">
      <dgm:prSet presAssocID="{25A71D65-7993-4CF0-9D66-E592EE3BFA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ken"/>
        </a:ext>
      </dgm:extLst>
    </dgm:pt>
    <dgm:pt modelId="{95BF5C92-29DE-4AE8-A474-32E2C3718067}" type="pres">
      <dgm:prSet presAssocID="{25A71D65-7993-4CF0-9D66-E592EE3BFA11}" presName="spaceRect" presStyleCnt="0"/>
      <dgm:spPr/>
    </dgm:pt>
    <dgm:pt modelId="{E3BCD3D5-B24B-4ABE-A0CB-01026379D968}" type="pres">
      <dgm:prSet presAssocID="{25A71D65-7993-4CF0-9D66-E592EE3BFA11}" presName="textRect" presStyleLbl="revTx" presStyleIdx="2" presStyleCnt="4">
        <dgm:presLayoutVars>
          <dgm:chMax val="1"/>
          <dgm:chPref val="1"/>
        </dgm:presLayoutVars>
      </dgm:prSet>
      <dgm:spPr/>
    </dgm:pt>
    <dgm:pt modelId="{E46B1C5D-14A0-4C86-B3B3-80FBD25BFA6F}" type="pres">
      <dgm:prSet presAssocID="{F57F6309-E636-4825-8838-8A42C9036E81}" presName="sibTrans" presStyleCnt="0"/>
      <dgm:spPr/>
    </dgm:pt>
    <dgm:pt modelId="{B5805B88-15BC-4CEE-904E-7A5A7C3EB70B}" type="pres">
      <dgm:prSet presAssocID="{A6775701-1082-4A6E-99A1-2AD505EA5748}" presName="compNode" presStyleCnt="0"/>
      <dgm:spPr/>
    </dgm:pt>
    <dgm:pt modelId="{6A6EB243-C4AA-4424-A557-16BFA041BA1F}" type="pres">
      <dgm:prSet presAssocID="{A6775701-1082-4A6E-99A1-2AD505EA5748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4A6A385-579A-41D1-9D41-8A6F2AEA8A35}" type="pres">
      <dgm:prSet presAssocID="{A6775701-1082-4A6E-99A1-2AD505EA5748}" presName="spaceRect" presStyleCnt="0"/>
      <dgm:spPr/>
    </dgm:pt>
    <dgm:pt modelId="{1BA18EF3-48DC-4C70-9B7C-5EBAD637F40C}" type="pres">
      <dgm:prSet presAssocID="{A6775701-1082-4A6E-99A1-2AD505EA574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021BF02-5F64-4B55-9747-AAFF70C24A48}" srcId="{E79CE3E8-E872-418F-A81E-F1574C68E0C9}" destId="{313345BC-2E92-4E49-8A1F-19FDE08361B5}" srcOrd="1" destOrd="0" parTransId="{5F811807-82B3-4FE1-BE5B-89E141207CB3}" sibTransId="{3F9F5395-0B7F-4B1E-9064-14B8B8F564A6}"/>
    <dgm:cxn modelId="{5D11D020-6782-4567-980C-48606735EFA2}" type="presOf" srcId="{25A71D65-7993-4CF0-9D66-E592EE3BFA11}" destId="{E3BCD3D5-B24B-4ABE-A0CB-01026379D968}" srcOrd="0" destOrd="0" presId="urn:microsoft.com/office/officeart/2018/2/layout/IconLabelList"/>
    <dgm:cxn modelId="{9309C936-4F7B-45D5-AF4F-3B3F7FE8E88E}" type="presOf" srcId="{A6775701-1082-4A6E-99A1-2AD505EA5748}" destId="{1BA18EF3-48DC-4C70-9B7C-5EBAD637F40C}" srcOrd="0" destOrd="0" presId="urn:microsoft.com/office/officeart/2018/2/layout/IconLabelList"/>
    <dgm:cxn modelId="{D44DA144-17C7-4792-9CEE-29A229996A3B}" srcId="{E79CE3E8-E872-418F-A81E-F1574C68E0C9}" destId="{A6775701-1082-4A6E-99A1-2AD505EA5748}" srcOrd="3" destOrd="0" parTransId="{84A7D42B-4D17-4DCA-8364-1443634C6AB2}" sibTransId="{322EAE64-E571-4882-AA2F-7B919552CE77}"/>
    <dgm:cxn modelId="{D36CF665-C255-4D9A-985E-9C5BBB1D4964}" type="presOf" srcId="{313345BC-2E92-4E49-8A1F-19FDE08361B5}" destId="{9AAA7AB2-6121-42D2-A349-0D5C3FEDC790}" srcOrd="0" destOrd="0" presId="urn:microsoft.com/office/officeart/2018/2/layout/IconLabelList"/>
    <dgm:cxn modelId="{A4C02085-6FE2-469D-9B4D-2F9CFFF06BC7}" type="presOf" srcId="{A774B2D8-4F71-4EE8-8B9E-9921A44770BE}" destId="{89F02055-84FA-4EDD-9EEF-11AE80C5BBFC}" srcOrd="0" destOrd="0" presId="urn:microsoft.com/office/officeart/2018/2/layout/IconLabelList"/>
    <dgm:cxn modelId="{B5B82F93-51E4-489F-89D1-960D3AD07254}" type="presOf" srcId="{E79CE3E8-E872-418F-A81E-F1574C68E0C9}" destId="{E9E81ADC-A55B-4259-8E95-E62B525FF8F4}" srcOrd="0" destOrd="0" presId="urn:microsoft.com/office/officeart/2018/2/layout/IconLabelList"/>
    <dgm:cxn modelId="{CA0393BE-50D8-438B-B373-DC23EC623444}" srcId="{E79CE3E8-E872-418F-A81E-F1574C68E0C9}" destId="{25A71D65-7993-4CF0-9D66-E592EE3BFA11}" srcOrd="2" destOrd="0" parTransId="{64D15DA5-8B1D-4684-917C-F3AC069B3B0A}" sibTransId="{F57F6309-E636-4825-8838-8A42C9036E81}"/>
    <dgm:cxn modelId="{29BB40E7-5476-4623-96F2-0C4EBE655C3D}" srcId="{E79CE3E8-E872-418F-A81E-F1574C68E0C9}" destId="{A774B2D8-4F71-4EE8-8B9E-9921A44770BE}" srcOrd="0" destOrd="0" parTransId="{9D9936CA-7020-409A-89CE-516670875D8B}" sibTransId="{4A3C97EC-0F0D-4154-BA31-74F605F7CB8E}"/>
    <dgm:cxn modelId="{BAB9E6C5-F7DB-49A3-8711-77415759B9B7}" type="presParOf" srcId="{E9E81ADC-A55B-4259-8E95-E62B525FF8F4}" destId="{78A152BD-7EF1-4F60-97FD-20892D705BED}" srcOrd="0" destOrd="0" presId="urn:microsoft.com/office/officeart/2018/2/layout/IconLabelList"/>
    <dgm:cxn modelId="{5DD42984-A151-4325-9588-33A298747801}" type="presParOf" srcId="{78A152BD-7EF1-4F60-97FD-20892D705BED}" destId="{F5BB0587-2633-49E9-8C27-B69A6EE12B4B}" srcOrd="0" destOrd="0" presId="urn:microsoft.com/office/officeart/2018/2/layout/IconLabelList"/>
    <dgm:cxn modelId="{9A6A7CE0-1FD3-4A35-8CB6-7C22565EA639}" type="presParOf" srcId="{78A152BD-7EF1-4F60-97FD-20892D705BED}" destId="{F7A20C8D-56B7-4F26-9A86-067D9FFBDE67}" srcOrd="1" destOrd="0" presId="urn:microsoft.com/office/officeart/2018/2/layout/IconLabelList"/>
    <dgm:cxn modelId="{EA3C22B9-8F00-4727-BF93-F4596F5DE3D4}" type="presParOf" srcId="{78A152BD-7EF1-4F60-97FD-20892D705BED}" destId="{89F02055-84FA-4EDD-9EEF-11AE80C5BBFC}" srcOrd="2" destOrd="0" presId="urn:microsoft.com/office/officeart/2018/2/layout/IconLabelList"/>
    <dgm:cxn modelId="{A0D7DBED-171B-4AB9-BFE4-7D388635B4AC}" type="presParOf" srcId="{E9E81ADC-A55B-4259-8E95-E62B525FF8F4}" destId="{69B7846C-CF58-4CEE-AA80-3CD6413F765F}" srcOrd="1" destOrd="0" presId="urn:microsoft.com/office/officeart/2018/2/layout/IconLabelList"/>
    <dgm:cxn modelId="{6ACCF1CB-C47A-4855-B625-0B41D9FEB02C}" type="presParOf" srcId="{E9E81ADC-A55B-4259-8E95-E62B525FF8F4}" destId="{28A27049-7030-47BD-962D-17D5FF2D6279}" srcOrd="2" destOrd="0" presId="urn:microsoft.com/office/officeart/2018/2/layout/IconLabelList"/>
    <dgm:cxn modelId="{346FC6FC-B226-41E3-9912-831855BF5C89}" type="presParOf" srcId="{28A27049-7030-47BD-962D-17D5FF2D6279}" destId="{063CAD3B-E81D-4191-8D65-A6FE9AB06940}" srcOrd="0" destOrd="0" presId="urn:microsoft.com/office/officeart/2018/2/layout/IconLabelList"/>
    <dgm:cxn modelId="{2A5ACA17-6DA6-473F-B233-1FEB0BB97202}" type="presParOf" srcId="{28A27049-7030-47BD-962D-17D5FF2D6279}" destId="{FE924F9E-DD11-4A4C-BC9A-413CC2D5194E}" srcOrd="1" destOrd="0" presId="urn:microsoft.com/office/officeart/2018/2/layout/IconLabelList"/>
    <dgm:cxn modelId="{3FDCB467-E0B2-4A82-A6F0-1E2307C79DBB}" type="presParOf" srcId="{28A27049-7030-47BD-962D-17D5FF2D6279}" destId="{9AAA7AB2-6121-42D2-A349-0D5C3FEDC790}" srcOrd="2" destOrd="0" presId="urn:microsoft.com/office/officeart/2018/2/layout/IconLabelList"/>
    <dgm:cxn modelId="{B12978E4-BB78-425A-B1B5-48508D90CA1F}" type="presParOf" srcId="{E9E81ADC-A55B-4259-8E95-E62B525FF8F4}" destId="{6C3CBE47-B5E6-45CA-A9E1-50FD07A75CA1}" srcOrd="3" destOrd="0" presId="urn:microsoft.com/office/officeart/2018/2/layout/IconLabelList"/>
    <dgm:cxn modelId="{E994D9B1-9818-45C1-8F70-34C32057814A}" type="presParOf" srcId="{E9E81ADC-A55B-4259-8E95-E62B525FF8F4}" destId="{071E55A9-191A-4521-AE47-0807BAD2BB91}" srcOrd="4" destOrd="0" presId="urn:microsoft.com/office/officeart/2018/2/layout/IconLabelList"/>
    <dgm:cxn modelId="{5113EEA8-F941-45AE-B9CD-C91BA6C9EC27}" type="presParOf" srcId="{071E55A9-191A-4521-AE47-0807BAD2BB91}" destId="{A709323E-21CC-400E-BA32-36BF76D65BFF}" srcOrd="0" destOrd="0" presId="urn:microsoft.com/office/officeart/2018/2/layout/IconLabelList"/>
    <dgm:cxn modelId="{A1CD6FFD-170E-47AB-B258-D91E3B25EDA0}" type="presParOf" srcId="{071E55A9-191A-4521-AE47-0807BAD2BB91}" destId="{95BF5C92-29DE-4AE8-A474-32E2C3718067}" srcOrd="1" destOrd="0" presId="urn:microsoft.com/office/officeart/2018/2/layout/IconLabelList"/>
    <dgm:cxn modelId="{B966C4F7-A79D-4DEB-A693-4783CF1C1699}" type="presParOf" srcId="{071E55A9-191A-4521-AE47-0807BAD2BB91}" destId="{E3BCD3D5-B24B-4ABE-A0CB-01026379D968}" srcOrd="2" destOrd="0" presId="urn:microsoft.com/office/officeart/2018/2/layout/IconLabelList"/>
    <dgm:cxn modelId="{D7E8AC8C-9EE9-4E6F-B02E-3A7E5070F0C5}" type="presParOf" srcId="{E9E81ADC-A55B-4259-8E95-E62B525FF8F4}" destId="{E46B1C5D-14A0-4C86-B3B3-80FBD25BFA6F}" srcOrd="5" destOrd="0" presId="urn:microsoft.com/office/officeart/2018/2/layout/IconLabelList"/>
    <dgm:cxn modelId="{FBDD1870-B3F5-4CEE-A458-5362F32B2A10}" type="presParOf" srcId="{E9E81ADC-A55B-4259-8E95-E62B525FF8F4}" destId="{B5805B88-15BC-4CEE-904E-7A5A7C3EB70B}" srcOrd="6" destOrd="0" presId="urn:microsoft.com/office/officeart/2018/2/layout/IconLabelList"/>
    <dgm:cxn modelId="{40905FFF-B0D2-4B87-8FE8-B04E7CD3F83D}" type="presParOf" srcId="{B5805B88-15BC-4CEE-904E-7A5A7C3EB70B}" destId="{6A6EB243-C4AA-4424-A557-16BFA041BA1F}" srcOrd="0" destOrd="0" presId="urn:microsoft.com/office/officeart/2018/2/layout/IconLabelList"/>
    <dgm:cxn modelId="{484BDF4A-AF51-4BFD-AC8C-0FC686145825}" type="presParOf" srcId="{B5805B88-15BC-4CEE-904E-7A5A7C3EB70B}" destId="{F4A6A385-579A-41D1-9D41-8A6F2AEA8A35}" srcOrd="1" destOrd="0" presId="urn:microsoft.com/office/officeart/2018/2/layout/IconLabelList"/>
    <dgm:cxn modelId="{4B6EEBB0-14E8-4ACF-80E6-63A245AD0C18}" type="presParOf" srcId="{B5805B88-15BC-4CEE-904E-7A5A7C3EB70B}" destId="{1BA18EF3-48DC-4C70-9B7C-5EBAD637F40C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578D4-64C5-4685-9B10-2041E6513D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B016DF-06C0-4010-A277-6B8C973CE817}">
      <dgm:prSet custT="1"/>
      <dgm:spPr/>
      <dgm:t>
        <a:bodyPr/>
        <a:lstStyle/>
        <a:p>
          <a:pPr>
            <a:defRPr cap="all"/>
          </a:pPr>
          <a:r>
            <a:rPr lang="en-US" sz="2800" i="0" cap="none" baseline="0" dirty="0" err="1"/>
            <a:t>Weitere</a:t>
          </a:r>
          <a:r>
            <a:rPr lang="en-US" sz="2800" i="0" cap="none" baseline="0" dirty="0"/>
            <a:t> </a:t>
          </a:r>
          <a:r>
            <a:rPr lang="en-US" sz="2800" i="0" cap="none" baseline="0" dirty="0" err="1"/>
            <a:t>Datenbestände</a:t>
          </a:r>
          <a:r>
            <a:rPr lang="en-US" sz="2800" i="0" cap="none" baseline="0" dirty="0"/>
            <a:t>: </a:t>
          </a:r>
          <a:r>
            <a:rPr lang="en-US" sz="2800" i="0" cap="none" baseline="0" dirty="0" err="1"/>
            <a:t>z.B.</a:t>
          </a:r>
          <a:r>
            <a:rPr lang="en-US" sz="2800" i="0" cap="none" baseline="0" dirty="0"/>
            <a:t> PIAAC-Longitudinal (2014, 2015, 2016)</a:t>
          </a:r>
          <a:endParaRPr lang="en-US" sz="2800" u="none" cap="none" baseline="0" dirty="0"/>
        </a:p>
      </dgm:t>
    </dgm:pt>
    <dgm:pt modelId="{2EA3681E-16D4-45EE-8AE8-B66A0E3CEE03}" type="parTrans" cxnId="{5C8087E7-86FA-402B-81AA-7FC2430BDFF7}">
      <dgm:prSet/>
      <dgm:spPr/>
      <dgm:t>
        <a:bodyPr/>
        <a:lstStyle/>
        <a:p>
          <a:endParaRPr lang="en-US"/>
        </a:p>
      </dgm:t>
    </dgm:pt>
    <dgm:pt modelId="{A4E465B0-1D2D-45A2-A116-4A223319295F}" type="sibTrans" cxnId="{5C8087E7-86FA-402B-81AA-7FC2430BDFF7}">
      <dgm:prSet/>
      <dgm:spPr/>
      <dgm:t>
        <a:bodyPr/>
        <a:lstStyle/>
        <a:p>
          <a:endParaRPr lang="en-US"/>
        </a:p>
      </dgm:t>
    </dgm:pt>
    <dgm:pt modelId="{B1EB1D90-8916-4B01-AF74-659A4D81D306}">
      <dgm:prSet custT="1"/>
      <dgm:spPr/>
      <dgm:t>
        <a:bodyPr/>
        <a:lstStyle/>
        <a:p>
          <a:pPr>
            <a:defRPr cap="all"/>
          </a:pPr>
          <a:r>
            <a:rPr lang="en-US" sz="2800" i="0" cap="none" baseline="0" dirty="0"/>
            <a:t>International PIAAC Research Conference 2025 </a:t>
          </a:r>
          <a:endParaRPr lang="en-US" sz="2800" cap="none" baseline="0" dirty="0"/>
        </a:p>
      </dgm:t>
    </dgm:pt>
    <dgm:pt modelId="{2BE12B1F-67C5-44D4-A87A-A7665EC88E85}" type="parTrans" cxnId="{B0D89E44-529E-413E-89DE-9BB5F15820C0}">
      <dgm:prSet/>
      <dgm:spPr/>
      <dgm:t>
        <a:bodyPr/>
        <a:lstStyle/>
        <a:p>
          <a:endParaRPr lang="en-US"/>
        </a:p>
      </dgm:t>
    </dgm:pt>
    <dgm:pt modelId="{47E3F336-ACCA-49CB-8F25-86183AF6DB1D}" type="sibTrans" cxnId="{B0D89E44-529E-413E-89DE-9BB5F15820C0}">
      <dgm:prSet/>
      <dgm:spPr/>
      <dgm:t>
        <a:bodyPr/>
        <a:lstStyle/>
        <a:p>
          <a:endParaRPr lang="en-US"/>
        </a:p>
      </dgm:t>
    </dgm:pt>
    <dgm:pt modelId="{B530FD08-6D38-4C5E-9F5A-3436E95D144B}" type="pres">
      <dgm:prSet presAssocID="{08D578D4-64C5-4685-9B10-2041E6513D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ECE2E3-F198-4AC0-BA10-EDB49292DDF8}" type="pres">
      <dgm:prSet presAssocID="{16B016DF-06C0-4010-A277-6B8C973CE817}" presName="hierRoot1" presStyleCnt="0"/>
      <dgm:spPr/>
    </dgm:pt>
    <dgm:pt modelId="{2452FC2A-8365-4BB0-B6FD-DAA6B4423CEB}" type="pres">
      <dgm:prSet presAssocID="{16B016DF-06C0-4010-A277-6B8C973CE817}" presName="composite" presStyleCnt="0"/>
      <dgm:spPr/>
    </dgm:pt>
    <dgm:pt modelId="{621ADC6E-F076-4F84-8413-BD646B93D70E}" type="pres">
      <dgm:prSet presAssocID="{16B016DF-06C0-4010-A277-6B8C973CE817}" presName="background" presStyleLbl="node0" presStyleIdx="0" presStyleCnt="2"/>
      <dgm:spPr/>
    </dgm:pt>
    <dgm:pt modelId="{1F6B4B74-8315-47AF-A126-DD0E61287D9D}" type="pres">
      <dgm:prSet presAssocID="{16B016DF-06C0-4010-A277-6B8C973CE817}" presName="text" presStyleLbl="fgAcc0" presStyleIdx="0" presStyleCnt="2">
        <dgm:presLayoutVars>
          <dgm:chPref val="3"/>
        </dgm:presLayoutVars>
      </dgm:prSet>
      <dgm:spPr/>
    </dgm:pt>
    <dgm:pt modelId="{96CC347A-01CC-48D3-9B1E-C0AE0A65CEBF}" type="pres">
      <dgm:prSet presAssocID="{16B016DF-06C0-4010-A277-6B8C973CE817}" presName="hierChild2" presStyleCnt="0"/>
      <dgm:spPr/>
    </dgm:pt>
    <dgm:pt modelId="{3C88AC32-E294-4E17-AFBD-F0AD08EA1EA9}" type="pres">
      <dgm:prSet presAssocID="{B1EB1D90-8916-4B01-AF74-659A4D81D306}" presName="hierRoot1" presStyleCnt="0"/>
      <dgm:spPr/>
    </dgm:pt>
    <dgm:pt modelId="{161DAFE7-6531-4A2F-B94B-1250D28A09B3}" type="pres">
      <dgm:prSet presAssocID="{B1EB1D90-8916-4B01-AF74-659A4D81D306}" presName="composite" presStyleCnt="0"/>
      <dgm:spPr/>
    </dgm:pt>
    <dgm:pt modelId="{8C2D73C5-E326-46D6-91C0-253A4A209F38}" type="pres">
      <dgm:prSet presAssocID="{B1EB1D90-8916-4B01-AF74-659A4D81D306}" presName="background" presStyleLbl="node0" presStyleIdx="1" presStyleCnt="2"/>
      <dgm:spPr/>
    </dgm:pt>
    <dgm:pt modelId="{AC90D48C-2B4F-4A8B-BB12-EAA443663A14}" type="pres">
      <dgm:prSet presAssocID="{B1EB1D90-8916-4B01-AF74-659A4D81D306}" presName="text" presStyleLbl="fgAcc0" presStyleIdx="1" presStyleCnt="2">
        <dgm:presLayoutVars>
          <dgm:chPref val="3"/>
        </dgm:presLayoutVars>
      </dgm:prSet>
      <dgm:spPr/>
    </dgm:pt>
    <dgm:pt modelId="{6B2B7549-8638-4B90-97A6-5917A5D671E4}" type="pres">
      <dgm:prSet presAssocID="{B1EB1D90-8916-4B01-AF74-659A4D81D306}" presName="hierChild2" presStyleCnt="0"/>
      <dgm:spPr/>
    </dgm:pt>
  </dgm:ptLst>
  <dgm:cxnLst>
    <dgm:cxn modelId="{B0D89E44-529E-413E-89DE-9BB5F15820C0}" srcId="{08D578D4-64C5-4685-9B10-2041E6513D08}" destId="{B1EB1D90-8916-4B01-AF74-659A4D81D306}" srcOrd="1" destOrd="0" parTransId="{2BE12B1F-67C5-44D4-A87A-A7665EC88E85}" sibTransId="{47E3F336-ACCA-49CB-8F25-86183AF6DB1D}"/>
    <dgm:cxn modelId="{47DEE175-90FB-4110-BBAC-5A16E8F0414E}" type="presOf" srcId="{B1EB1D90-8916-4B01-AF74-659A4D81D306}" destId="{AC90D48C-2B4F-4A8B-BB12-EAA443663A14}" srcOrd="0" destOrd="0" presId="urn:microsoft.com/office/officeart/2005/8/layout/hierarchy1"/>
    <dgm:cxn modelId="{757C4AAB-9FBD-4AA8-9EFB-89DA012D6989}" type="presOf" srcId="{08D578D4-64C5-4685-9B10-2041E6513D08}" destId="{B530FD08-6D38-4C5E-9F5A-3436E95D144B}" srcOrd="0" destOrd="0" presId="urn:microsoft.com/office/officeart/2005/8/layout/hierarchy1"/>
    <dgm:cxn modelId="{3E81D8DA-E391-4774-8359-FD937B5B77BA}" type="presOf" srcId="{16B016DF-06C0-4010-A277-6B8C973CE817}" destId="{1F6B4B74-8315-47AF-A126-DD0E61287D9D}" srcOrd="0" destOrd="0" presId="urn:microsoft.com/office/officeart/2005/8/layout/hierarchy1"/>
    <dgm:cxn modelId="{5C8087E7-86FA-402B-81AA-7FC2430BDFF7}" srcId="{08D578D4-64C5-4685-9B10-2041E6513D08}" destId="{16B016DF-06C0-4010-A277-6B8C973CE817}" srcOrd="0" destOrd="0" parTransId="{2EA3681E-16D4-45EE-8AE8-B66A0E3CEE03}" sibTransId="{A4E465B0-1D2D-45A2-A116-4A223319295F}"/>
    <dgm:cxn modelId="{77EE200D-F0AA-487B-8413-0206B26C5FC2}" type="presParOf" srcId="{B530FD08-6D38-4C5E-9F5A-3436E95D144B}" destId="{67ECE2E3-F198-4AC0-BA10-EDB49292DDF8}" srcOrd="0" destOrd="0" presId="urn:microsoft.com/office/officeart/2005/8/layout/hierarchy1"/>
    <dgm:cxn modelId="{A4881713-CCFE-4237-BEBE-56DC3B49B87D}" type="presParOf" srcId="{67ECE2E3-F198-4AC0-BA10-EDB49292DDF8}" destId="{2452FC2A-8365-4BB0-B6FD-DAA6B4423CEB}" srcOrd="0" destOrd="0" presId="urn:microsoft.com/office/officeart/2005/8/layout/hierarchy1"/>
    <dgm:cxn modelId="{9F38ED86-D0A8-474C-B326-D0B58866CCCC}" type="presParOf" srcId="{2452FC2A-8365-4BB0-B6FD-DAA6B4423CEB}" destId="{621ADC6E-F076-4F84-8413-BD646B93D70E}" srcOrd="0" destOrd="0" presId="urn:microsoft.com/office/officeart/2005/8/layout/hierarchy1"/>
    <dgm:cxn modelId="{EE8A7141-F7C4-4A56-9A70-F9B2C772E1C1}" type="presParOf" srcId="{2452FC2A-8365-4BB0-B6FD-DAA6B4423CEB}" destId="{1F6B4B74-8315-47AF-A126-DD0E61287D9D}" srcOrd="1" destOrd="0" presId="urn:microsoft.com/office/officeart/2005/8/layout/hierarchy1"/>
    <dgm:cxn modelId="{996C8AA5-054F-4DB8-A4FD-DF42E123A7D7}" type="presParOf" srcId="{67ECE2E3-F198-4AC0-BA10-EDB49292DDF8}" destId="{96CC347A-01CC-48D3-9B1E-C0AE0A65CEBF}" srcOrd="1" destOrd="0" presId="urn:microsoft.com/office/officeart/2005/8/layout/hierarchy1"/>
    <dgm:cxn modelId="{61188677-416C-4696-AD40-FDB7C33FC079}" type="presParOf" srcId="{B530FD08-6D38-4C5E-9F5A-3436E95D144B}" destId="{3C88AC32-E294-4E17-AFBD-F0AD08EA1EA9}" srcOrd="1" destOrd="0" presId="urn:microsoft.com/office/officeart/2005/8/layout/hierarchy1"/>
    <dgm:cxn modelId="{247589A9-C713-4CE1-B24A-03E67156CAEA}" type="presParOf" srcId="{3C88AC32-E294-4E17-AFBD-F0AD08EA1EA9}" destId="{161DAFE7-6531-4A2F-B94B-1250D28A09B3}" srcOrd="0" destOrd="0" presId="urn:microsoft.com/office/officeart/2005/8/layout/hierarchy1"/>
    <dgm:cxn modelId="{672BFA47-1F18-44E8-B020-061106090485}" type="presParOf" srcId="{161DAFE7-6531-4A2F-B94B-1250D28A09B3}" destId="{8C2D73C5-E326-46D6-91C0-253A4A209F38}" srcOrd="0" destOrd="0" presId="urn:microsoft.com/office/officeart/2005/8/layout/hierarchy1"/>
    <dgm:cxn modelId="{25A9EE8F-68F3-4CA0-BB50-D50A5DCD35CB}" type="presParOf" srcId="{161DAFE7-6531-4A2F-B94B-1250D28A09B3}" destId="{AC90D48C-2B4F-4A8B-BB12-EAA443663A14}" srcOrd="1" destOrd="0" presId="urn:microsoft.com/office/officeart/2005/8/layout/hierarchy1"/>
    <dgm:cxn modelId="{AFF4FBC1-1372-40BF-BA76-AC0F255E3071}" type="presParOf" srcId="{3C88AC32-E294-4E17-AFBD-F0AD08EA1EA9}" destId="{6B2B7549-8638-4B90-97A6-5917A5D671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C04BE-09C1-4DD8-ABC5-4CD8FE624E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33B7CE-3CF6-49D9-A9D6-7C21F64ED705}">
      <dgm:prSet/>
      <dgm:spPr/>
      <dgm:t>
        <a:bodyPr/>
        <a:lstStyle/>
        <a:p>
          <a:r>
            <a:rPr lang="en-US"/>
            <a:t>A	Allgemeine Informationen</a:t>
          </a:r>
        </a:p>
      </dgm:t>
    </dgm:pt>
    <dgm:pt modelId="{47BB47C5-9465-4101-A1E5-7FE21EFF127B}" type="parTrans" cxnId="{FEC3B907-B3AC-4948-938B-B2AD95DE5F2E}">
      <dgm:prSet/>
      <dgm:spPr/>
      <dgm:t>
        <a:bodyPr/>
        <a:lstStyle/>
        <a:p>
          <a:endParaRPr lang="en-US"/>
        </a:p>
      </dgm:t>
    </dgm:pt>
    <dgm:pt modelId="{3472F7F1-568C-4B90-9969-58B22E560E0E}" type="sibTrans" cxnId="{FEC3B907-B3AC-4948-938B-B2AD95DE5F2E}">
      <dgm:prSet/>
      <dgm:spPr/>
      <dgm:t>
        <a:bodyPr/>
        <a:lstStyle/>
        <a:p>
          <a:endParaRPr lang="en-US"/>
        </a:p>
      </dgm:t>
    </dgm:pt>
    <dgm:pt modelId="{B6AA2009-D4B9-429B-A542-889F409B5932}">
      <dgm:prSet/>
      <dgm:spPr/>
      <dgm:t>
        <a:bodyPr/>
        <a:lstStyle/>
        <a:p>
          <a:r>
            <a:rPr lang="en-US"/>
            <a:t>B	Bildung</a:t>
          </a:r>
        </a:p>
      </dgm:t>
    </dgm:pt>
    <dgm:pt modelId="{B63C83C9-7DB3-40B5-9F98-F0FA907E54BA}" type="parTrans" cxnId="{BA87B483-EE4B-4F7C-84BA-74D453606265}">
      <dgm:prSet/>
      <dgm:spPr/>
      <dgm:t>
        <a:bodyPr/>
        <a:lstStyle/>
        <a:p>
          <a:endParaRPr lang="en-US"/>
        </a:p>
      </dgm:t>
    </dgm:pt>
    <dgm:pt modelId="{532105C9-E831-49D1-BCB2-B1188658CC92}" type="sibTrans" cxnId="{BA87B483-EE4B-4F7C-84BA-74D453606265}">
      <dgm:prSet/>
      <dgm:spPr/>
      <dgm:t>
        <a:bodyPr/>
        <a:lstStyle/>
        <a:p>
          <a:endParaRPr lang="en-US"/>
        </a:p>
      </dgm:t>
    </dgm:pt>
    <dgm:pt modelId="{FFC37A15-7113-40DE-AFC6-02EE0B05D6FB}">
      <dgm:prSet/>
      <dgm:spPr/>
      <dgm:t>
        <a:bodyPr/>
        <a:lstStyle/>
        <a:p>
          <a:r>
            <a:rPr lang="en-US"/>
            <a:t>C	Erwerbsstatus und Werdegang</a:t>
          </a:r>
        </a:p>
      </dgm:t>
    </dgm:pt>
    <dgm:pt modelId="{AE3553C1-23B9-4D73-9174-25EA259A5A33}" type="parTrans" cxnId="{675DE833-C56D-4193-B0FF-E24993D97B43}">
      <dgm:prSet/>
      <dgm:spPr/>
      <dgm:t>
        <a:bodyPr/>
        <a:lstStyle/>
        <a:p>
          <a:endParaRPr lang="en-US"/>
        </a:p>
      </dgm:t>
    </dgm:pt>
    <dgm:pt modelId="{33C62D91-A131-4CA8-824A-D8BB12E05586}" type="sibTrans" cxnId="{675DE833-C56D-4193-B0FF-E24993D97B43}">
      <dgm:prSet/>
      <dgm:spPr/>
      <dgm:t>
        <a:bodyPr/>
        <a:lstStyle/>
        <a:p>
          <a:endParaRPr lang="en-US"/>
        </a:p>
      </dgm:t>
    </dgm:pt>
    <dgm:pt modelId="{A4FC8BAF-1D61-4811-88F4-FF2DB173E5FF}">
      <dgm:prSet/>
      <dgm:spPr/>
      <dgm:t>
        <a:bodyPr/>
        <a:lstStyle/>
        <a:p>
          <a:r>
            <a:rPr lang="en-US"/>
            <a:t>D	Derzeitige Erwerbstätigkeit</a:t>
          </a:r>
        </a:p>
      </dgm:t>
    </dgm:pt>
    <dgm:pt modelId="{9E026950-A9A2-4496-A4FC-A216032E35A5}" type="parTrans" cxnId="{0FE97107-BCA2-4AFE-8B3F-AFA6BB00DB72}">
      <dgm:prSet/>
      <dgm:spPr/>
      <dgm:t>
        <a:bodyPr/>
        <a:lstStyle/>
        <a:p>
          <a:endParaRPr lang="en-US"/>
        </a:p>
      </dgm:t>
    </dgm:pt>
    <dgm:pt modelId="{0BAA271F-2EA7-42F6-B78B-F80D3C51AB23}" type="sibTrans" cxnId="{0FE97107-BCA2-4AFE-8B3F-AFA6BB00DB72}">
      <dgm:prSet/>
      <dgm:spPr/>
      <dgm:t>
        <a:bodyPr/>
        <a:lstStyle/>
        <a:p>
          <a:endParaRPr lang="en-US"/>
        </a:p>
      </dgm:t>
    </dgm:pt>
    <dgm:pt modelId="{8472D875-E887-40C3-92B2-408874A89DC8}">
      <dgm:prSet/>
      <dgm:spPr/>
      <dgm:t>
        <a:bodyPr/>
        <a:lstStyle/>
        <a:p>
          <a:r>
            <a:rPr lang="en-US"/>
            <a:t>E	Letzte Erwerbstätigkeit</a:t>
          </a:r>
        </a:p>
      </dgm:t>
    </dgm:pt>
    <dgm:pt modelId="{E9744B15-0386-47C8-A3AB-E08DF579B100}" type="parTrans" cxnId="{E9D0156F-9C4B-4C26-BE43-8AB80B7328F1}">
      <dgm:prSet/>
      <dgm:spPr/>
      <dgm:t>
        <a:bodyPr/>
        <a:lstStyle/>
        <a:p>
          <a:endParaRPr lang="en-US"/>
        </a:p>
      </dgm:t>
    </dgm:pt>
    <dgm:pt modelId="{B3CAE26F-2AFE-42DB-8BA7-06C65423FFFF}" type="sibTrans" cxnId="{E9D0156F-9C4B-4C26-BE43-8AB80B7328F1}">
      <dgm:prSet/>
      <dgm:spPr/>
      <dgm:t>
        <a:bodyPr/>
        <a:lstStyle/>
        <a:p>
          <a:endParaRPr lang="en-US"/>
        </a:p>
      </dgm:t>
    </dgm:pt>
    <dgm:pt modelId="{46E5B574-9153-4060-968E-C039228CDD08}">
      <dgm:prSet/>
      <dgm:spPr/>
      <dgm:t>
        <a:bodyPr/>
        <a:lstStyle/>
        <a:p>
          <a:r>
            <a:rPr lang="en-US"/>
            <a:t>F	Bei der Arbeit eingesetzte Fertigkeiten</a:t>
          </a:r>
        </a:p>
      </dgm:t>
    </dgm:pt>
    <dgm:pt modelId="{8715E3F6-0D0B-4EE1-ADB8-C8F62A1E5C6D}" type="parTrans" cxnId="{A97EEB9A-4BDA-44A9-99E8-EE3E37A2A7DB}">
      <dgm:prSet/>
      <dgm:spPr/>
      <dgm:t>
        <a:bodyPr/>
        <a:lstStyle/>
        <a:p>
          <a:endParaRPr lang="en-US"/>
        </a:p>
      </dgm:t>
    </dgm:pt>
    <dgm:pt modelId="{571CC1D1-12D1-4B0C-BCA1-2D2A47466AD2}" type="sibTrans" cxnId="{A97EEB9A-4BDA-44A9-99E8-EE3E37A2A7DB}">
      <dgm:prSet/>
      <dgm:spPr/>
      <dgm:t>
        <a:bodyPr/>
        <a:lstStyle/>
        <a:p>
          <a:endParaRPr lang="en-US"/>
        </a:p>
      </dgm:t>
    </dgm:pt>
    <dgm:pt modelId="{3DDA049B-90E3-4DD7-9F25-C51FA07C53F4}">
      <dgm:prSet/>
      <dgm:spPr/>
      <dgm:t>
        <a:bodyPr/>
        <a:lstStyle/>
        <a:p>
          <a:r>
            <a:rPr lang="en-US"/>
            <a:t>G	Lesen, Schreiben etc. während der Arbeit</a:t>
          </a:r>
        </a:p>
      </dgm:t>
    </dgm:pt>
    <dgm:pt modelId="{9644FD92-0245-49B0-8B22-387C30EC0B9B}" type="parTrans" cxnId="{643A5EAE-36C5-4A46-8748-9BAF3814F159}">
      <dgm:prSet/>
      <dgm:spPr/>
      <dgm:t>
        <a:bodyPr/>
        <a:lstStyle/>
        <a:p>
          <a:endParaRPr lang="en-US"/>
        </a:p>
      </dgm:t>
    </dgm:pt>
    <dgm:pt modelId="{5F523E51-2C9D-49C3-8DEB-278583C3C973}" type="sibTrans" cxnId="{643A5EAE-36C5-4A46-8748-9BAF3814F159}">
      <dgm:prSet/>
      <dgm:spPr/>
      <dgm:t>
        <a:bodyPr/>
        <a:lstStyle/>
        <a:p>
          <a:endParaRPr lang="en-US"/>
        </a:p>
      </dgm:t>
    </dgm:pt>
    <dgm:pt modelId="{F18A5305-C909-480A-9186-6C3145C89815}">
      <dgm:prSet/>
      <dgm:spPr/>
      <dgm:t>
        <a:bodyPr/>
        <a:lstStyle/>
        <a:p>
          <a:r>
            <a:rPr lang="en-US"/>
            <a:t>H	Lesen, Schreiben etc. im Alltag</a:t>
          </a:r>
        </a:p>
      </dgm:t>
    </dgm:pt>
    <dgm:pt modelId="{425F2EEE-60CD-4EBB-A7C9-C4E4D7C061C6}" type="parTrans" cxnId="{F5C59420-037B-4DF6-8A2E-70D56E0DC021}">
      <dgm:prSet/>
      <dgm:spPr/>
      <dgm:t>
        <a:bodyPr/>
        <a:lstStyle/>
        <a:p>
          <a:endParaRPr lang="en-US"/>
        </a:p>
      </dgm:t>
    </dgm:pt>
    <dgm:pt modelId="{248EFF42-220C-488C-9B30-6C73E8E5BF79}" type="sibTrans" cxnId="{F5C59420-037B-4DF6-8A2E-70D56E0DC021}">
      <dgm:prSet/>
      <dgm:spPr/>
      <dgm:t>
        <a:bodyPr/>
        <a:lstStyle/>
        <a:p>
          <a:endParaRPr lang="en-US"/>
        </a:p>
      </dgm:t>
    </dgm:pt>
    <dgm:pt modelId="{CF170610-0CAB-4497-A9E0-C9B7D0FC332C}">
      <dgm:prSet/>
      <dgm:spPr/>
      <dgm:t>
        <a:bodyPr/>
        <a:lstStyle/>
        <a:p>
          <a:r>
            <a:rPr lang="en-US"/>
            <a:t>I	Einstellung, Selbsteinschätzung</a:t>
          </a:r>
        </a:p>
      </dgm:t>
    </dgm:pt>
    <dgm:pt modelId="{0A6F221C-553C-4B32-9DE8-97A0A9C046BF}" type="parTrans" cxnId="{2248F8C8-F816-4442-850A-037116C15622}">
      <dgm:prSet/>
      <dgm:spPr/>
      <dgm:t>
        <a:bodyPr/>
        <a:lstStyle/>
        <a:p>
          <a:endParaRPr lang="en-US"/>
        </a:p>
      </dgm:t>
    </dgm:pt>
    <dgm:pt modelId="{0DA92228-615E-46D8-A42E-E2E976A3C756}" type="sibTrans" cxnId="{2248F8C8-F816-4442-850A-037116C15622}">
      <dgm:prSet/>
      <dgm:spPr/>
      <dgm:t>
        <a:bodyPr/>
        <a:lstStyle/>
        <a:p>
          <a:endParaRPr lang="en-US"/>
        </a:p>
      </dgm:t>
    </dgm:pt>
    <dgm:pt modelId="{614115BD-D7C3-4866-9ABC-F741AF6851A1}">
      <dgm:prSet/>
      <dgm:spPr/>
      <dgm:t>
        <a:bodyPr/>
        <a:lstStyle/>
        <a:p>
          <a:r>
            <a:rPr lang="en-US"/>
            <a:t>J	Hintergrundinformationen</a:t>
          </a:r>
        </a:p>
      </dgm:t>
    </dgm:pt>
    <dgm:pt modelId="{AB1163A4-6342-479C-9EB5-8E5400FB6C20}" type="parTrans" cxnId="{A23864D6-C24E-44D2-9B7D-F07BB18591D5}">
      <dgm:prSet/>
      <dgm:spPr/>
      <dgm:t>
        <a:bodyPr/>
        <a:lstStyle/>
        <a:p>
          <a:endParaRPr lang="en-US"/>
        </a:p>
      </dgm:t>
    </dgm:pt>
    <dgm:pt modelId="{293D2888-397D-42FE-A4A6-D49516114B41}" type="sibTrans" cxnId="{A23864D6-C24E-44D2-9B7D-F07BB18591D5}">
      <dgm:prSet/>
      <dgm:spPr/>
      <dgm:t>
        <a:bodyPr/>
        <a:lstStyle/>
        <a:p>
          <a:endParaRPr lang="en-US"/>
        </a:p>
      </dgm:t>
    </dgm:pt>
    <dgm:pt modelId="{E6CF1B6A-3553-4F32-BC2A-532B9136D098}" type="pres">
      <dgm:prSet presAssocID="{6B8C04BE-09C1-4DD8-ABC5-4CD8FE624EC5}" presName="vert0" presStyleCnt="0">
        <dgm:presLayoutVars>
          <dgm:dir/>
          <dgm:animOne val="branch"/>
          <dgm:animLvl val="lvl"/>
        </dgm:presLayoutVars>
      </dgm:prSet>
      <dgm:spPr/>
    </dgm:pt>
    <dgm:pt modelId="{CCF8D0DE-E11F-4430-B24F-069F56B8C678}" type="pres">
      <dgm:prSet presAssocID="{3E33B7CE-3CF6-49D9-A9D6-7C21F64ED705}" presName="thickLine" presStyleLbl="alignNode1" presStyleIdx="0" presStyleCnt="10"/>
      <dgm:spPr/>
    </dgm:pt>
    <dgm:pt modelId="{4153DB1E-C480-4C2E-B817-C6123858845D}" type="pres">
      <dgm:prSet presAssocID="{3E33B7CE-3CF6-49D9-A9D6-7C21F64ED705}" presName="horz1" presStyleCnt="0"/>
      <dgm:spPr/>
    </dgm:pt>
    <dgm:pt modelId="{86ACAA13-1303-4B09-BF9A-1807F7C5CCB9}" type="pres">
      <dgm:prSet presAssocID="{3E33B7CE-3CF6-49D9-A9D6-7C21F64ED705}" presName="tx1" presStyleLbl="revTx" presStyleIdx="0" presStyleCnt="10"/>
      <dgm:spPr/>
    </dgm:pt>
    <dgm:pt modelId="{3FFBBFD9-568A-4FCA-8F07-C90079696CF8}" type="pres">
      <dgm:prSet presAssocID="{3E33B7CE-3CF6-49D9-A9D6-7C21F64ED705}" presName="vert1" presStyleCnt="0"/>
      <dgm:spPr/>
    </dgm:pt>
    <dgm:pt modelId="{3919A376-E7DC-4766-BE97-742B9D366045}" type="pres">
      <dgm:prSet presAssocID="{B6AA2009-D4B9-429B-A542-889F409B5932}" presName="thickLine" presStyleLbl="alignNode1" presStyleIdx="1" presStyleCnt="10"/>
      <dgm:spPr/>
    </dgm:pt>
    <dgm:pt modelId="{7969E9A1-E2F3-4AD3-81F7-7E70A9C25C3A}" type="pres">
      <dgm:prSet presAssocID="{B6AA2009-D4B9-429B-A542-889F409B5932}" presName="horz1" presStyleCnt="0"/>
      <dgm:spPr/>
    </dgm:pt>
    <dgm:pt modelId="{71648648-47C5-4EFE-B951-6CCE4749B4C3}" type="pres">
      <dgm:prSet presAssocID="{B6AA2009-D4B9-429B-A542-889F409B5932}" presName="tx1" presStyleLbl="revTx" presStyleIdx="1" presStyleCnt="10"/>
      <dgm:spPr/>
    </dgm:pt>
    <dgm:pt modelId="{5CBE56A8-9662-41D5-9F04-4ABA696782F3}" type="pres">
      <dgm:prSet presAssocID="{B6AA2009-D4B9-429B-A542-889F409B5932}" presName="vert1" presStyleCnt="0"/>
      <dgm:spPr/>
    </dgm:pt>
    <dgm:pt modelId="{48258E85-27E5-4CCC-9800-6C6D7F6A73AF}" type="pres">
      <dgm:prSet presAssocID="{FFC37A15-7113-40DE-AFC6-02EE0B05D6FB}" presName="thickLine" presStyleLbl="alignNode1" presStyleIdx="2" presStyleCnt="10"/>
      <dgm:spPr/>
    </dgm:pt>
    <dgm:pt modelId="{7C3861C2-3DC4-4523-8FC0-D6764EDA2049}" type="pres">
      <dgm:prSet presAssocID="{FFC37A15-7113-40DE-AFC6-02EE0B05D6FB}" presName="horz1" presStyleCnt="0"/>
      <dgm:spPr/>
    </dgm:pt>
    <dgm:pt modelId="{AF75F132-0382-4BB8-A212-3B417F51B946}" type="pres">
      <dgm:prSet presAssocID="{FFC37A15-7113-40DE-AFC6-02EE0B05D6FB}" presName="tx1" presStyleLbl="revTx" presStyleIdx="2" presStyleCnt="10"/>
      <dgm:spPr/>
    </dgm:pt>
    <dgm:pt modelId="{A53CFE44-6A8B-4A73-8C77-DF299FD8F3BD}" type="pres">
      <dgm:prSet presAssocID="{FFC37A15-7113-40DE-AFC6-02EE0B05D6FB}" presName="vert1" presStyleCnt="0"/>
      <dgm:spPr/>
    </dgm:pt>
    <dgm:pt modelId="{107418CE-F425-4DE2-971B-7C9E18C44148}" type="pres">
      <dgm:prSet presAssocID="{A4FC8BAF-1D61-4811-88F4-FF2DB173E5FF}" presName="thickLine" presStyleLbl="alignNode1" presStyleIdx="3" presStyleCnt="10"/>
      <dgm:spPr/>
    </dgm:pt>
    <dgm:pt modelId="{C2A08629-7D49-4885-9FF7-19FF99928F29}" type="pres">
      <dgm:prSet presAssocID="{A4FC8BAF-1D61-4811-88F4-FF2DB173E5FF}" presName="horz1" presStyleCnt="0"/>
      <dgm:spPr/>
    </dgm:pt>
    <dgm:pt modelId="{E6955864-A47D-4AD5-9484-C552C089D0E8}" type="pres">
      <dgm:prSet presAssocID="{A4FC8BAF-1D61-4811-88F4-FF2DB173E5FF}" presName="tx1" presStyleLbl="revTx" presStyleIdx="3" presStyleCnt="10"/>
      <dgm:spPr/>
    </dgm:pt>
    <dgm:pt modelId="{82A8EA3F-D1D5-4FB7-86B2-8117B20CE50E}" type="pres">
      <dgm:prSet presAssocID="{A4FC8BAF-1D61-4811-88F4-FF2DB173E5FF}" presName="vert1" presStyleCnt="0"/>
      <dgm:spPr/>
    </dgm:pt>
    <dgm:pt modelId="{85028B2B-778A-49D4-A767-DC5F165BC690}" type="pres">
      <dgm:prSet presAssocID="{8472D875-E887-40C3-92B2-408874A89DC8}" presName="thickLine" presStyleLbl="alignNode1" presStyleIdx="4" presStyleCnt="10"/>
      <dgm:spPr/>
    </dgm:pt>
    <dgm:pt modelId="{8083A5CF-A3D1-4779-BC06-DD0C680CF7BB}" type="pres">
      <dgm:prSet presAssocID="{8472D875-E887-40C3-92B2-408874A89DC8}" presName="horz1" presStyleCnt="0"/>
      <dgm:spPr/>
    </dgm:pt>
    <dgm:pt modelId="{0CF4F957-F261-4918-9DD6-57A621EB8FA8}" type="pres">
      <dgm:prSet presAssocID="{8472D875-E887-40C3-92B2-408874A89DC8}" presName="tx1" presStyleLbl="revTx" presStyleIdx="4" presStyleCnt="10"/>
      <dgm:spPr/>
    </dgm:pt>
    <dgm:pt modelId="{1CF7E111-58FD-43E4-ACF1-1C3CDB471C66}" type="pres">
      <dgm:prSet presAssocID="{8472D875-E887-40C3-92B2-408874A89DC8}" presName="vert1" presStyleCnt="0"/>
      <dgm:spPr/>
    </dgm:pt>
    <dgm:pt modelId="{DB45A174-7DC1-4A0A-B990-DE352A96E529}" type="pres">
      <dgm:prSet presAssocID="{46E5B574-9153-4060-968E-C039228CDD08}" presName="thickLine" presStyleLbl="alignNode1" presStyleIdx="5" presStyleCnt="10"/>
      <dgm:spPr/>
    </dgm:pt>
    <dgm:pt modelId="{26CA8785-24AE-4BFC-ABE9-FB3D174911BE}" type="pres">
      <dgm:prSet presAssocID="{46E5B574-9153-4060-968E-C039228CDD08}" presName="horz1" presStyleCnt="0"/>
      <dgm:spPr/>
    </dgm:pt>
    <dgm:pt modelId="{A1F8862E-8959-4A2A-AC06-B440EC06A8EC}" type="pres">
      <dgm:prSet presAssocID="{46E5B574-9153-4060-968E-C039228CDD08}" presName="tx1" presStyleLbl="revTx" presStyleIdx="5" presStyleCnt="10"/>
      <dgm:spPr/>
    </dgm:pt>
    <dgm:pt modelId="{6D31F7D7-F555-433B-8858-A29947FE1E45}" type="pres">
      <dgm:prSet presAssocID="{46E5B574-9153-4060-968E-C039228CDD08}" presName="vert1" presStyleCnt="0"/>
      <dgm:spPr/>
    </dgm:pt>
    <dgm:pt modelId="{8F533192-7A2F-439D-9CF5-2F41BD3CF4A1}" type="pres">
      <dgm:prSet presAssocID="{3DDA049B-90E3-4DD7-9F25-C51FA07C53F4}" presName="thickLine" presStyleLbl="alignNode1" presStyleIdx="6" presStyleCnt="10"/>
      <dgm:spPr/>
    </dgm:pt>
    <dgm:pt modelId="{65285F9D-9081-498B-9D8E-368A85DD0E48}" type="pres">
      <dgm:prSet presAssocID="{3DDA049B-90E3-4DD7-9F25-C51FA07C53F4}" presName="horz1" presStyleCnt="0"/>
      <dgm:spPr/>
    </dgm:pt>
    <dgm:pt modelId="{D9F075C2-8508-4D11-8289-B6852372CE31}" type="pres">
      <dgm:prSet presAssocID="{3DDA049B-90E3-4DD7-9F25-C51FA07C53F4}" presName="tx1" presStyleLbl="revTx" presStyleIdx="6" presStyleCnt="10"/>
      <dgm:spPr/>
    </dgm:pt>
    <dgm:pt modelId="{58960422-FD7F-439E-BA1B-4D8D28654CFE}" type="pres">
      <dgm:prSet presAssocID="{3DDA049B-90E3-4DD7-9F25-C51FA07C53F4}" presName="vert1" presStyleCnt="0"/>
      <dgm:spPr/>
    </dgm:pt>
    <dgm:pt modelId="{F4E41FED-65F8-4D49-B39A-A4932CD77A52}" type="pres">
      <dgm:prSet presAssocID="{F18A5305-C909-480A-9186-6C3145C89815}" presName="thickLine" presStyleLbl="alignNode1" presStyleIdx="7" presStyleCnt="10"/>
      <dgm:spPr/>
    </dgm:pt>
    <dgm:pt modelId="{E01DFB13-0069-4D7A-AE87-ED0CA84D8A20}" type="pres">
      <dgm:prSet presAssocID="{F18A5305-C909-480A-9186-6C3145C89815}" presName="horz1" presStyleCnt="0"/>
      <dgm:spPr/>
    </dgm:pt>
    <dgm:pt modelId="{D4497840-6DFE-4392-8063-852B007F0452}" type="pres">
      <dgm:prSet presAssocID="{F18A5305-C909-480A-9186-6C3145C89815}" presName="tx1" presStyleLbl="revTx" presStyleIdx="7" presStyleCnt="10"/>
      <dgm:spPr/>
    </dgm:pt>
    <dgm:pt modelId="{C7CFF241-842A-4E25-BB0B-0748706883E5}" type="pres">
      <dgm:prSet presAssocID="{F18A5305-C909-480A-9186-6C3145C89815}" presName="vert1" presStyleCnt="0"/>
      <dgm:spPr/>
    </dgm:pt>
    <dgm:pt modelId="{D96EADB5-87F4-4374-BE52-1158408A5C0D}" type="pres">
      <dgm:prSet presAssocID="{CF170610-0CAB-4497-A9E0-C9B7D0FC332C}" presName="thickLine" presStyleLbl="alignNode1" presStyleIdx="8" presStyleCnt="10"/>
      <dgm:spPr/>
    </dgm:pt>
    <dgm:pt modelId="{8E0AE1D4-5173-4C77-AFC7-E6466CA8094F}" type="pres">
      <dgm:prSet presAssocID="{CF170610-0CAB-4497-A9E0-C9B7D0FC332C}" presName="horz1" presStyleCnt="0"/>
      <dgm:spPr/>
    </dgm:pt>
    <dgm:pt modelId="{33106D59-F9CC-49CF-984A-987415FD06AE}" type="pres">
      <dgm:prSet presAssocID="{CF170610-0CAB-4497-A9E0-C9B7D0FC332C}" presName="tx1" presStyleLbl="revTx" presStyleIdx="8" presStyleCnt="10"/>
      <dgm:spPr/>
    </dgm:pt>
    <dgm:pt modelId="{3189AA14-05CE-430F-B048-93F787080858}" type="pres">
      <dgm:prSet presAssocID="{CF170610-0CAB-4497-A9E0-C9B7D0FC332C}" presName="vert1" presStyleCnt="0"/>
      <dgm:spPr/>
    </dgm:pt>
    <dgm:pt modelId="{7EFD8A7E-0A21-43E5-9D12-C17B3A073E07}" type="pres">
      <dgm:prSet presAssocID="{614115BD-D7C3-4866-9ABC-F741AF6851A1}" presName="thickLine" presStyleLbl="alignNode1" presStyleIdx="9" presStyleCnt="10"/>
      <dgm:spPr/>
    </dgm:pt>
    <dgm:pt modelId="{DE50F085-094D-4A72-9A1C-8481630354DF}" type="pres">
      <dgm:prSet presAssocID="{614115BD-D7C3-4866-9ABC-F741AF6851A1}" presName="horz1" presStyleCnt="0"/>
      <dgm:spPr/>
    </dgm:pt>
    <dgm:pt modelId="{28AE6E07-DFD2-4EDD-88B3-2B159C35A9F6}" type="pres">
      <dgm:prSet presAssocID="{614115BD-D7C3-4866-9ABC-F741AF6851A1}" presName="tx1" presStyleLbl="revTx" presStyleIdx="9" presStyleCnt="10"/>
      <dgm:spPr/>
    </dgm:pt>
    <dgm:pt modelId="{95DCA255-E44C-4EE5-A399-CB9A7F0AEABE}" type="pres">
      <dgm:prSet presAssocID="{614115BD-D7C3-4866-9ABC-F741AF6851A1}" presName="vert1" presStyleCnt="0"/>
      <dgm:spPr/>
    </dgm:pt>
  </dgm:ptLst>
  <dgm:cxnLst>
    <dgm:cxn modelId="{0FE97107-BCA2-4AFE-8B3F-AFA6BB00DB72}" srcId="{6B8C04BE-09C1-4DD8-ABC5-4CD8FE624EC5}" destId="{A4FC8BAF-1D61-4811-88F4-FF2DB173E5FF}" srcOrd="3" destOrd="0" parTransId="{9E026950-A9A2-4496-A4FC-A216032E35A5}" sibTransId="{0BAA271F-2EA7-42F6-B78B-F80D3C51AB23}"/>
    <dgm:cxn modelId="{FEC3B907-B3AC-4948-938B-B2AD95DE5F2E}" srcId="{6B8C04BE-09C1-4DD8-ABC5-4CD8FE624EC5}" destId="{3E33B7CE-3CF6-49D9-A9D6-7C21F64ED705}" srcOrd="0" destOrd="0" parTransId="{47BB47C5-9465-4101-A1E5-7FE21EFF127B}" sibTransId="{3472F7F1-568C-4B90-9969-58B22E560E0E}"/>
    <dgm:cxn modelId="{105E8B10-930E-458C-8103-4575E2107FA8}" type="presOf" srcId="{3E33B7CE-3CF6-49D9-A9D6-7C21F64ED705}" destId="{86ACAA13-1303-4B09-BF9A-1807F7C5CCB9}" srcOrd="0" destOrd="0" presId="urn:microsoft.com/office/officeart/2008/layout/LinedList"/>
    <dgm:cxn modelId="{F5C59420-037B-4DF6-8A2E-70D56E0DC021}" srcId="{6B8C04BE-09C1-4DD8-ABC5-4CD8FE624EC5}" destId="{F18A5305-C909-480A-9186-6C3145C89815}" srcOrd="7" destOrd="0" parTransId="{425F2EEE-60CD-4EBB-A7C9-C4E4D7C061C6}" sibTransId="{248EFF42-220C-488C-9B30-6C73E8E5BF79}"/>
    <dgm:cxn modelId="{675DE833-C56D-4193-B0FF-E24993D97B43}" srcId="{6B8C04BE-09C1-4DD8-ABC5-4CD8FE624EC5}" destId="{FFC37A15-7113-40DE-AFC6-02EE0B05D6FB}" srcOrd="2" destOrd="0" parTransId="{AE3553C1-23B9-4D73-9174-25EA259A5A33}" sibTransId="{33C62D91-A131-4CA8-824A-D8BB12E05586}"/>
    <dgm:cxn modelId="{9432BC36-7CE2-4B25-B074-0601EE7C2F54}" type="presOf" srcId="{3DDA049B-90E3-4DD7-9F25-C51FA07C53F4}" destId="{D9F075C2-8508-4D11-8289-B6852372CE31}" srcOrd="0" destOrd="0" presId="urn:microsoft.com/office/officeart/2008/layout/LinedList"/>
    <dgm:cxn modelId="{7AC6203B-DC61-4917-A6E1-9C376C149771}" type="presOf" srcId="{614115BD-D7C3-4866-9ABC-F741AF6851A1}" destId="{28AE6E07-DFD2-4EDD-88B3-2B159C35A9F6}" srcOrd="0" destOrd="0" presId="urn:microsoft.com/office/officeart/2008/layout/LinedList"/>
    <dgm:cxn modelId="{E9D0156F-9C4B-4C26-BE43-8AB80B7328F1}" srcId="{6B8C04BE-09C1-4DD8-ABC5-4CD8FE624EC5}" destId="{8472D875-E887-40C3-92B2-408874A89DC8}" srcOrd="4" destOrd="0" parTransId="{E9744B15-0386-47C8-A3AB-E08DF579B100}" sibTransId="{B3CAE26F-2AFE-42DB-8BA7-06C65423FFFF}"/>
    <dgm:cxn modelId="{9A0E7777-1382-4D57-B33C-77319DBE34D2}" type="presOf" srcId="{CF170610-0CAB-4497-A9E0-C9B7D0FC332C}" destId="{33106D59-F9CC-49CF-984A-987415FD06AE}" srcOrd="0" destOrd="0" presId="urn:microsoft.com/office/officeart/2008/layout/LinedList"/>
    <dgm:cxn modelId="{BA87B483-EE4B-4F7C-84BA-74D453606265}" srcId="{6B8C04BE-09C1-4DD8-ABC5-4CD8FE624EC5}" destId="{B6AA2009-D4B9-429B-A542-889F409B5932}" srcOrd="1" destOrd="0" parTransId="{B63C83C9-7DB3-40B5-9F98-F0FA907E54BA}" sibTransId="{532105C9-E831-49D1-BCB2-B1188658CC92}"/>
    <dgm:cxn modelId="{8035D597-9233-463D-B4E0-936FB0A126F7}" type="presOf" srcId="{FFC37A15-7113-40DE-AFC6-02EE0B05D6FB}" destId="{AF75F132-0382-4BB8-A212-3B417F51B946}" srcOrd="0" destOrd="0" presId="urn:microsoft.com/office/officeart/2008/layout/LinedList"/>
    <dgm:cxn modelId="{A97EEB9A-4BDA-44A9-99E8-EE3E37A2A7DB}" srcId="{6B8C04BE-09C1-4DD8-ABC5-4CD8FE624EC5}" destId="{46E5B574-9153-4060-968E-C039228CDD08}" srcOrd="5" destOrd="0" parTransId="{8715E3F6-0D0B-4EE1-ADB8-C8F62A1E5C6D}" sibTransId="{571CC1D1-12D1-4B0C-BCA1-2D2A47466AD2}"/>
    <dgm:cxn modelId="{72D007A7-9397-4084-92C4-0B12A54B6C2A}" type="presOf" srcId="{8472D875-E887-40C3-92B2-408874A89DC8}" destId="{0CF4F957-F261-4918-9DD6-57A621EB8FA8}" srcOrd="0" destOrd="0" presId="urn:microsoft.com/office/officeart/2008/layout/LinedList"/>
    <dgm:cxn modelId="{643A5EAE-36C5-4A46-8748-9BAF3814F159}" srcId="{6B8C04BE-09C1-4DD8-ABC5-4CD8FE624EC5}" destId="{3DDA049B-90E3-4DD7-9F25-C51FA07C53F4}" srcOrd="6" destOrd="0" parTransId="{9644FD92-0245-49B0-8B22-387C30EC0B9B}" sibTransId="{5F523E51-2C9D-49C3-8DEB-278583C3C973}"/>
    <dgm:cxn modelId="{EA494DB3-47FF-4DB4-B53E-057AB5861525}" type="presOf" srcId="{46E5B574-9153-4060-968E-C039228CDD08}" destId="{A1F8862E-8959-4A2A-AC06-B440EC06A8EC}" srcOrd="0" destOrd="0" presId="urn:microsoft.com/office/officeart/2008/layout/LinedList"/>
    <dgm:cxn modelId="{ECA712C7-4162-4E0E-9FED-6E0FC1976038}" type="presOf" srcId="{6B8C04BE-09C1-4DD8-ABC5-4CD8FE624EC5}" destId="{E6CF1B6A-3553-4F32-BC2A-532B9136D098}" srcOrd="0" destOrd="0" presId="urn:microsoft.com/office/officeart/2008/layout/LinedList"/>
    <dgm:cxn modelId="{2248F8C8-F816-4442-850A-037116C15622}" srcId="{6B8C04BE-09C1-4DD8-ABC5-4CD8FE624EC5}" destId="{CF170610-0CAB-4497-A9E0-C9B7D0FC332C}" srcOrd="8" destOrd="0" parTransId="{0A6F221C-553C-4B32-9DE8-97A0A9C046BF}" sibTransId="{0DA92228-615E-46D8-A42E-E2E976A3C756}"/>
    <dgm:cxn modelId="{248313D1-A632-4334-AFB6-978EA9BC2861}" type="presOf" srcId="{B6AA2009-D4B9-429B-A542-889F409B5932}" destId="{71648648-47C5-4EFE-B951-6CCE4749B4C3}" srcOrd="0" destOrd="0" presId="urn:microsoft.com/office/officeart/2008/layout/LinedList"/>
    <dgm:cxn modelId="{A23864D6-C24E-44D2-9B7D-F07BB18591D5}" srcId="{6B8C04BE-09C1-4DD8-ABC5-4CD8FE624EC5}" destId="{614115BD-D7C3-4866-9ABC-F741AF6851A1}" srcOrd="9" destOrd="0" parTransId="{AB1163A4-6342-479C-9EB5-8E5400FB6C20}" sibTransId="{293D2888-397D-42FE-A4A6-D49516114B41}"/>
    <dgm:cxn modelId="{BA4E07FB-5AEB-43E6-96DA-0F7854D68F5C}" type="presOf" srcId="{F18A5305-C909-480A-9186-6C3145C89815}" destId="{D4497840-6DFE-4392-8063-852B007F0452}" srcOrd="0" destOrd="0" presId="urn:microsoft.com/office/officeart/2008/layout/LinedList"/>
    <dgm:cxn modelId="{AAE31FFF-5FC7-4038-818F-2F2B7FD9CBE6}" type="presOf" srcId="{A4FC8BAF-1D61-4811-88F4-FF2DB173E5FF}" destId="{E6955864-A47D-4AD5-9484-C552C089D0E8}" srcOrd="0" destOrd="0" presId="urn:microsoft.com/office/officeart/2008/layout/LinedList"/>
    <dgm:cxn modelId="{366704EA-0932-43A0-BB61-EA9915817774}" type="presParOf" srcId="{E6CF1B6A-3553-4F32-BC2A-532B9136D098}" destId="{CCF8D0DE-E11F-4430-B24F-069F56B8C678}" srcOrd="0" destOrd="0" presId="urn:microsoft.com/office/officeart/2008/layout/LinedList"/>
    <dgm:cxn modelId="{D6556A5B-255C-4BFC-9553-E00D58CC6974}" type="presParOf" srcId="{E6CF1B6A-3553-4F32-BC2A-532B9136D098}" destId="{4153DB1E-C480-4C2E-B817-C6123858845D}" srcOrd="1" destOrd="0" presId="urn:microsoft.com/office/officeart/2008/layout/LinedList"/>
    <dgm:cxn modelId="{A8FC85EA-8E43-4941-86A7-3AC516F5B211}" type="presParOf" srcId="{4153DB1E-C480-4C2E-B817-C6123858845D}" destId="{86ACAA13-1303-4B09-BF9A-1807F7C5CCB9}" srcOrd="0" destOrd="0" presId="urn:microsoft.com/office/officeart/2008/layout/LinedList"/>
    <dgm:cxn modelId="{0A979BAA-6D97-4EA8-8076-C78309619654}" type="presParOf" srcId="{4153DB1E-C480-4C2E-B817-C6123858845D}" destId="{3FFBBFD9-568A-4FCA-8F07-C90079696CF8}" srcOrd="1" destOrd="0" presId="urn:microsoft.com/office/officeart/2008/layout/LinedList"/>
    <dgm:cxn modelId="{38099869-0025-47AB-A846-3C6A74139627}" type="presParOf" srcId="{E6CF1B6A-3553-4F32-BC2A-532B9136D098}" destId="{3919A376-E7DC-4766-BE97-742B9D366045}" srcOrd="2" destOrd="0" presId="urn:microsoft.com/office/officeart/2008/layout/LinedList"/>
    <dgm:cxn modelId="{B669E8F5-F118-4E63-B339-E2540B36A9BD}" type="presParOf" srcId="{E6CF1B6A-3553-4F32-BC2A-532B9136D098}" destId="{7969E9A1-E2F3-4AD3-81F7-7E70A9C25C3A}" srcOrd="3" destOrd="0" presId="urn:microsoft.com/office/officeart/2008/layout/LinedList"/>
    <dgm:cxn modelId="{39BAB088-993D-48B5-B1A3-F2D61F28EAB7}" type="presParOf" srcId="{7969E9A1-E2F3-4AD3-81F7-7E70A9C25C3A}" destId="{71648648-47C5-4EFE-B951-6CCE4749B4C3}" srcOrd="0" destOrd="0" presId="urn:microsoft.com/office/officeart/2008/layout/LinedList"/>
    <dgm:cxn modelId="{3320F61F-B0E8-425A-91B0-40CD19B9B461}" type="presParOf" srcId="{7969E9A1-E2F3-4AD3-81F7-7E70A9C25C3A}" destId="{5CBE56A8-9662-41D5-9F04-4ABA696782F3}" srcOrd="1" destOrd="0" presId="urn:microsoft.com/office/officeart/2008/layout/LinedList"/>
    <dgm:cxn modelId="{FEE37FAC-E9E3-486A-B7D0-85B3C64F65C6}" type="presParOf" srcId="{E6CF1B6A-3553-4F32-BC2A-532B9136D098}" destId="{48258E85-27E5-4CCC-9800-6C6D7F6A73AF}" srcOrd="4" destOrd="0" presId="urn:microsoft.com/office/officeart/2008/layout/LinedList"/>
    <dgm:cxn modelId="{886BE7DD-D3CF-4AC8-A166-6B16DF320540}" type="presParOf" srcId="{E6CF1B6A-3553-4F32-BC2A-532B9136D098}" destId="{7C3861C2-3DC4-4523-8FC0-D6764EDA2049}" srcOrd="5" destOrd="0" presId="urn:microsoft.com/office/officeart/2008/layout/LinedList"/>
    <dgm:cxn modelId="{368DA42F-2893-433A-9AE8-1004F2F727AB}" type="presParOf" srcId="{7C3861C2-3DC4-4523-8FC0-D6764EDA2049}" destId="{AF75F132-0382-4BB8-A212-3B417F51B946}" srcOrd="0" destOrd="0" presId="urn:microsoft.com/office/officeart/2008/layout/LinedList"/>
    <dgm:cxn modelId="{A3112E60-CE53-43D5-87CE-9F5109BDF3A6}" type="presParOf" srcId="{7C3861C2-3DC4-4523-8FC0-D6764EDA2049}" destId="{A53CFE44-6A8B-4A73-8C77-DF299FD8F3BD}" srcOrd="1" destOrd="0" presId="urn:microsoft.com/office/officeart/2008/layout/LinedList"/>
    <dgm:cxn modelId="{91C16DD9-F622-4498-98DB-D2B0E7AE4E79}" type="presParOf" srcId="{E6CF1B6A-3553-4F32-BC2A-532B9136D098}" destId="{107418CE-F425-4DE2-971B-7C9E18C44148}" srcOrd="6" destOrd="0" presId="urn:microsoft.com/office/officeart/2008/layout/LinedList"/>
    <dgm:cxn modelId="{4E7FACEF-2EFC-41D2-90AF-F01E7124EAFE}" type="presParOf" srcId="{E6CF1B6A-3553-4F32-BC2A-532B9136D098}" destId="{C2A08629-7D49-4885-9FF7-19FF99928F29}" srcOrd="7" destOrd="0" presId="urn:microsoft.com/office/officeart/2008/layout/LinedList"/>
    <dgm:cxn modelId="{402890D8-7A92-4636-A644-A40BD19B1981}" type="presParOf" srcId="{C2A08629-7D49-4885-9FF7-19FF99928F29}" destId="{E6955864-A47D-4AD5-9484-C552C089D0E8}" srcOrd="0" destOrd="0" presId="urn:microsoft.com/office/officeart/2008/layout/LinedList"/>
    <dgm:cxn modelId="{3D2C5E8B-1472-47DE-A96A-9C03CBB7045A}" type="presParOf" srcId="{C2A08629-7D49-4885-9FF7-19FF99928F29}" destId="{82A8EA3F-D1D5-4FB7-86B2-8117B20CE50E}" srcOrd="1" destOrd="0" presId="urn:microsoft.com/office/officeart/2008/layout/LinedList"/>
    <dgm:cxn modelId="{4FB62789-57D6-4BB2-B425-A18CFC228F0E}" type="presParOf" srcId="{E6CF1B6A-3553-4F32-BC2A-532B9136D098}" destId="{85028B2B-778A-49D4-A767-DC5F165BC690}" srcOrd="8" destOrd="0" presId="urn:microsoft.com/office/officeart/2008/layout/LinedList"/>
    <dgm:cxn modelId="{FC524A8C-8815-4AA8-B131-8F0862240041}" type="presParOf" srcId="{E6CF1B6A-3553-4F32-BC2A-532B9136D098}" destId="{8083A5CF-A3D1-4779-BC06-DD0C680CF7BB}" srcOrd="9" destOrd="0" presId="urn:microsoft.com/office/officeart/2008/layout/LinedList"/>
    <dgm:cxn modelId="{9B1EC878-7BF3-4240-8851-2E3C313C7CB8}" type="presParOf" srcId="{8083A5CF-A3D1-4779-BC06-DD0C680CF7BB}" destId="{0CF4F957-F261-4918-9DD6-57A621EB8FA8}" srcOrd="0" destOrd="0" presId="urn:microsoft.com/office/officeart/2008/layout/LinedList"/>
    <dgm:cxn modelId="{910630C2-1199-442F-B193-B0BA23A115CD}" type="presParOf" srcId="{8083A5CF-A3D1-4779-BC06-DD0C680CF7BB}" destId="{1CF7E111-58FD-43E4-ACF1-1C3CDB471C66}" srcOrd="1" destOrd="0" presId="urn:microsoft.com/office/officeart/2008/layout/LinedList"/>
    <dgm:cxn modelId="{CD945D7B-BBA3-4A83-A28B-4A0A253AD233}" type="presParOf" srcId="{E6CF1B6A-3553-4F32-BC2A-532B9136D098}" destId="{DB45A174-7DC1-4A0A-B990-DE352A96E529}" srcOrd="10" destOrd="0" presId="urn:microsoft.com/office/officeart/2008/layout/LinedList"/>
    <dgm:cxn modelId="{EA460975-13DD-46D7-9C3C-7F2E4155004D}" type="presParOf" srcId="{E6CF1B6A-3553-4F32-BC2A-532B9136D098}" destId="{26CA8785-24AE-4BFC-ABE9-FB3D174911BE}" srcOrd="11" destOrd="0" presId="urn:microsoft.com/office/officeart/2008/layout/LinedList"/>
    <dgm:cxn modelId="{C774A691-1A26-4FA2-A681-974280A3B191}" type="presParOf" srcId="{26CA8785-24AE-4BFC-ABE9-FB3D174911BE}" destId="{A1F8862E-8959-4A2A-AC06-B440EC06A8EC}" srcOrd="0" destOrd="0" presId="urn:microsoft.com/office/officeart/2008/layout/LinedList"/>
    <dgm:cxn modelId="{0D60C256-4D79-445F-8694-8F7FBCA95373}" type="presParOf" srcId="{26CA8785-24AE-4BFC-ABE9-FB3D174911BE}" destId="{6D31F7D7-F555-433B-8858-A29947FE1E45}" srcOrd="1" destOrd="0" presId="urn:microsoft.com/office/officeart/2008/layout/LinedList"/>
    <dgm:cxn modelId="{B4475C24-A811-415E-908D-9CEB1EF36AAC}" type="presParOf" srcId="{E6CF1B6A-3553-4F32-BC2A-532B9136D098}" destId="{8F533192-7A2F-439D-9CF5-2F41BD3CF4A1}" srcOrd="12" destOrd="0" presId="urn:microsoft.com/office/officeart/2008/layout/LinedList"/>
    <dgm:cxn modelId="{34F03903-008B-4AD3-83B9-A6F44BC3F0D6}" type="presParOf" srcId="{E6CF1B6A-3553-4F32-BC2A-532B9136D098}" destId="{65285F9D-9081-498B-9D8E-368A85DD0E48}" srcOrd="13" destOrd="0" presId="urn:microsoft.com/office/officeart/2008/layout/LinedList"/>
    <dgm:cxn modelId="{8CC387A5-2A80-4BE2-8591-1780CA7B52B2}" type="presParOf" srcId="{65285F9D-9081-498B-9D8E-368A85DD0E48}" destId="{D9F075C2-8508-4D11-8289-B6852372CE31}" srcOrd="0" destOrd="0" presId="urn:microsoft.com/office/officeart/2008/layout/LinedList"/>
    <dgm:cxn modelId="{7B0563DE-98C8-4D44-8D2B-2BE3A191166A}" type="presParOf" srcId="{65285F9D-9081-498B-9D8E-368A85DD0E48}" destId="{58960422-FD7F-439E-BA1B-4D8D28654CFE}" srcOrd="1" destOrd="0" presId="urn:microsoft.com/office/officeart/2008/layout/LinedList"/>
    <dgm:cxn modelId="{2DD880F0-8895-46AF-9240-56B1EC1BB85B}" type="presParOf" srcId="{E6CF1B6A-3553-4F32-BC2A-532B9136D098}" destId="{F4E41FED-65F8-4D49-B39A-A4932CD77A52}" srcOrd="14" destOrd="0" presId="urn:microsoft.com/office/officeart/2008/layout/LinedList"/>
    <dgm:cxn modelId="{BACE3651-C9C3-45F9-8E32-B68483A2CF43}" type="presParOf" srcId="{E6CF1B6A-3553-4F32-BC2A-532B9136D098}" destId="{E01DFB13-0069-4D7A-AE87-ED0CA84D8A20}" srcOrd="15" destOrd="0" presId="urn:microsoft.com/office/officeart/2008/layout/LinedList"/>
    <dgm:cxn modelId="{C7DE3566-EA25-4C1F-95C1-C6E44E084779}" type="presParOf" srcId="{E01DFB13-0069-4D7A-AE87-ED0CA84D8A20}" destId="{D4497840-6DFE-4392-8063-852B007F0452}" srcOrd="0" destOrd="0" presId="urn:microsoft.com/office/officeart/2008/layout/LinedList"/>
    <dgm:cxn modelId="{B1715CFF-2F2A-405E-906A-C88E68AFFFBC}" type="presParOf" srcId="{E01DFB13-0069-4D7A-AE87-ED0CA84D8A20}" destId="{C7CFF241-842A-4E25-BB0B-0748706883E5}" srcOrd="1" destOrd="0" presId="urn:microsoft.com/office/officeart/2008/layout/LinedList"/>
    <dgm:cxn modelId="{A0738D92-A613-47E6-BF83-E4F20CB444C4}" type="presParOf" srcId="{E6CF1B6A-3553-4F32-BC2A-532B9136D098}" destId="{D96EADB5-87F4-4374-BE52-1158408A5C0D}" srcOrd="16" destOrd="0" presId="urn:microsoft.com/office/officeart/2008/layout/LinedList"/>
    <dgm:cxn modelId="{6CB86B65-576E-48D2-AA10-2B8E7F142A5F}" type="presParOf" srcId="{E6CF1B6A-3553-4F32-BC2A-532B9136D098}" destId="{8E0AE1D4-5173-4C77-AFC7-E6466CA8094F}" srcOrd="17" destOrd="0" presId="urn:microsoft.com/office/officeart/2008/layout/LinedList"/>
    <dgm:cxn modelId="{AEA8B41C-50C8-4AF2-85A1-4C4F98543093}" type="presParOf" srcId="{8E0AE1D4-5173-4C77-AFC7-E6466CA8094F}" destId="{33106D59-F9CC-49CF-984A-987415FD06AE}" srcOrd="0" destOrd="0" presId="urn:microsoft.com/office/officeart/2008/layout/LinedList"/>
    <dgm:cxn modelId="{0FF8A61D-790B-406D-98DA-E506F5FC20FC}" type="presParOf" srcId="{8E0AE1D4-5173-4C77-AFC7-E6466CA8094F}" destId="{3189AA14-05CE-430F-B048-93F787080858}" srcOrd="1" destOrd="0" presId="urn:microsoft.com/office/officeart/2008/layout/LinedList"/>
    <dgm:cxn modelId="{09BC3590-5038-4D4C-B431-6EF177793913}" type="presParOf" srcId="{E6CF1B6A-3553-4F32-BC2A-532B9136D098}" destId="{7EFD8A7E-0A21-43E5-9D12-C17B3A073E07}" srcOrd="18" destOrd="0" presId="urn:microsoft.com/office/officeart/2008/layout/LinedList"/>
    <dgm:cxn modelId="{4A689EDD-D0DD-4AAE-A745-4A4436D4DBEF}" type="presParOf" srcId="{E6CF1B6A-3553-4F32-BC2A-532B9136D098}" destId="{DE50F085-094D-4A72-9A1C-8481630354DF}" srcOrd="19" destOrd="0" presId="urn:microsoft.com/office/officeart/2008/layout/LinedList"/>
    <dgm:cxn modelId="{8DD2EF26-3E2F-4630-87C3-E0E644117149}" type="presParOf" srcId="{DE50F085-094D-4A72-9A1C-8481630354DF}" destId="{28AE6E07-DFD2-4EDD-88B3-2B159C35A9F6}" srcOrd="0" destOrd="0" presId="urn:microsoft.com/office/officeart/2008/layout/LinedList"/>
    <dgm:cxn modelId="{442D4475-BEEF-47A0-B52A-E313C83A23B3}" type="presParOf" srcId="{DE50F085-094D-4A72-9A1C-8481630354DF}" destId="{95DCA255-E44C-4EE5-A399-CB9A7F0AEA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0587-2633-49E9-8C27-B69A6EE12B4B}">
      <dsp:nvSpPr>
        <dsp:cNvPr id="0" name=""/>
        <dsp:cNvSpPr/>
      </dsp:nvSpPr>
      <dsp:spPr>
        <a:xfrm>
          <a:off x="490064" y="611029"/>
          <a:ext cx="795761" cy="7957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02055-84FA-4EDD-9EEF-11AE80C5BBFC}">
      <dsp:nvSpPr>
        <dsp:cNvPr id="0" name=""/>
        <dsp:cNvSpPr/>
      </dsp:nvSpPr>
      <dsp:spPr>
        <a:xfrm>
          <a:off x="3765" y="1785281"/>
          <a:ext cx="1768359" cy="134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Erfasst kognitive Kompetenzen von Erwachsenen im internationalen Vergleich </a:t>
          </a:r>
          <a:endParaRPr lang="en-US" sz="1600" kern="1200" dirty="0"/>
        </a:p>
      </dsp:txBody>
      <dsp:txXfrm>
        <a:off x="3765" y="1785281"/>
        <a:ext cx="1768359" cy="1348374"/>
      </dsp:txXfrm>
    </dsp:sp>
    <dsp:sp modelId="{063CAD3B-E81D-4191-8D65-A6FE9AB06940}">
      <dsp:nvSpPr>
        <dsp:cNvPr id="0" name=""/>
        <dsp:cNvSpPr/>
      </dsp:nvSpPr>
      <dsp:spPr>
        <a:xfrm>
          <a:off x="2567886" y="611029"/>
          <a:ext cx="795761" cy="79576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A7AB2-6121-42D2-A349-0D5C3FEDC790}">
      <dsp:nvSpPr>
        <dsp:cNvPr id="0" name=""/>
        <dsp:cNvSpPr/>
      </dsp:nvSpPr>
      <dsp:spPr>
        <a:xfrm>
          <a:off x="2081587" y="1785281"/>
          <a:ext cx="1768359" cy="134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OECD – Studie in über 40 Ländern</a:t>
          </a:r>
          <a:endParaRPr lang="en-US" sz="1600" kern="1200" dirty="0"/>
        </a:p>
      </dsp:txBody>
      <dsp:txXfrm>
        <a:off x="2081587" y="1785281"/>
        <a:ext cx="1768359" cy="1348374"/>
      </dsp:txXfrm>
    </dsp:sp>
    <dsp:sp modelId="{A709323E-21CC-400E-BA32-36BF76D65BFF}">
      <dsp:nvSpPr>
        <dsp:cNvPr id="0" name=""/>
        <dsp:cNvSpPr/>
      </dsp:nvSpPr>
      <dsp:spPr>
        <a:xfrm>
          <a:off x="4645708" y="611029"/>
          <a:ext cx="795761" cy="7957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CD3D5-B24B-4ABE-A0CB-01026379D968}">
      <dsp:nvSpPr>
        <dsp:cNvPr id="0" name=""/>
        <dsp:cNvSpPr/>
      </dsp:nvSpPr>
      <dsp:spPr>
        <a:xfrm>
          <a:off x="4159409" y="1785281"/>
          <a:ext cx="1768359" cy="134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Repräsentatives Sample: 16 - 65 Jährige; </a:t>
          </a:r>
          <a:r>
            <a:rPr lang="de-DE" sz="1600" i="1" kern="1200" dirty="0"/>
            <a:t>N</a:t>
          </a:r>
          <a:r>
            <a:rPr lang="de-DE" sz="1600" kern="1200" dirty="0"/>
            <a:t>= ca. 5.000 Befragte pro Land</a:t>
          </a:r>
          <a:endParaRPr lang="en-US" sz="1600" kern="1200" dirty="0"/>
        </a:p>
      </dsp:txBody>
      <dsp:txXfrm>
        <a:off x="4159409" y="1785281"/>
        <a:ext cx="1768359" cy="1348374"/>
      </dsp:txXfrm>
    </dsp:sp>
    <dsp:sp modelId="{6A6EB243-C4AA-4424-A557-16BFA041BA1F}">
      <dsp:nvSpPr>
        <dsp:cNvPr id="0" name=""/>
        <dsp:cNvSpPr/>
      </dsp:nvSpPr>
      <dsp:spPr>
        <a:xfrm>
          <a:off x="6723531" y="611029"/>
          <a:ext cx="795761" cy="79576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8EF3-48DC-4C70-9B7C-5EBAD637F40C}">
      <dsp:nvSpPr>
        <dsp:cNvPr id="0" name=""/>
        <dsp:cNvSpPr/>
      </dsp:nvSpPr>
      <dsp:spPr>
        <a:xfrm>
          <a:off x="6237232" y="1785281"/>
          <a:ext cx="1768359" cy="1348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10 Jahres Zyklus (2011/12;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2022/23; …)</a:t>
          </a:r>
          <a:endParaRPr lang="en-US" sz="1600" kern="1200" dirty="0"/>
        </a:p>
      </dsp:txBody>
      <dsp:txXfrm>
        <a:off x="6237232" y="1785281"/>
        <a:ext cx="1768359" cy="1348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DC6E-F076-4F84-8413-BD646B93D70E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B4B74-8315-47AF-A126-DD0E61287D9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i="0" kern="1200" cap="none" baseline="0" dirty="0" err="1"/>
            <a:t>Weitere</a:t>
          </a:r>
          <a:r>
            <a:rPr lang="en-US" sz="2800" i="0" kern="1200" cap="none" baseline="0" dirty="0"/>
            <a:t> </a:t>
          </a:r>
          <a:r>
            <a:rPr lang="en-US" sz="2800" i="0" kern="1200" cap="none" baseline="0" dirty="0" err="1"/>
            <a:t>Datenbestände</a:t>
          </a:r>
          <a:r>
            <a:rPr lang="en-US" sz="2800" i="0" kern="1200" cap="none" baseline="0" dirty="0"/>
            <a:t>: </a:t>
          </a:r>
          <a:r>
            <a:rPr lang="en-US" sz="2800" i="0" kern="1200" cap="none" baseline="0" dirty="0" err="1"/>
            <a:t>z.B.</a:t>
          </a:r>
          <a:r>
            <a:rPr lang="en-US" sz="2800" i="0" kern="1200" cap="none" baseline="0" dirty="0"/>
            <a:t> PIAAC-Longitudinal (2014, 2015, 2016)</a:t>
          </a:r>
          <a:endParaRPr lang="en-US" sz="2800" u="none" kern="1200" cap="none" baseline="0" dirty="0"/>
        </a:p>
      </dsp:txBody>
      <dsp:txXfrm>
        <a:off x="585701" y="1066737"/>
        <a:ext cx="4337991" cy="2693452"/>
      </dsp:txXfrm>
    </dsp:sp>
    <dsp:sp modelId="{8C2D73C5-E326-46D6-91C0-253A4A209F38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0D48C-2B4F-4A8B-BB12-EAA443663A14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i="0" kern="1200" cap="none" baseline="0" dirty="0"/>
            <a:t>International PIAAC Research Conference 2025 </a:t>
          </a:r>
          <a:endParaRPr lang="en-US" sz="2800" kern="1200" cap="none" baseline="0" dirty="0"/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D0DE-E11F-4430-B24F-069F56B8C678}">
      <dsp:nvSpPr>
        <dsp:cNvPr id="0" name=""/>
        <dsp:cNvSpPr/>
      </dsp:nvSpPr>
      <dsp:spPr>
        <a:xfrm>
          <a:off x="0" y="44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CAA13-1303-4B09-BF9A-1807F7C5CCB9}">
      <dsp:nvSpPr>
        <dsp:cNvPr id="0" name=""/>
        <dsp:cNvSpPr/>
      </dsp:nvSpPr>
      <dsp:spPr>
        <a:xfrm>
          <a:off x="0" y="44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	Allgemeine Informationen</a:t>
          </a:r>
        </a:p>
      </dsp:txBody>
      <dsp:txXfrm>
        <a:off x="0" y="444"/>
        <a:ext cx="5481828" cy="363840"/>
      </dsp:txXfrm>
    </dsp:sp>
    <dsp:sp modelId="{3919A376-E7DC-4766-BE97-742B9D366045}">
      <dsp:nvSpPr>
        <dsp:cNvPr id="0" name=""/>
        <dsp:cNvSpPr/>
      </dsp:nvSpPr>
      <dsp:spPr>
        <a:xfrm>
          <a:off x="0" y="36428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48648-47C5-4EFE-B951-6CCE4749B4C3}">
      <dsp:nvSpPr>
        <dsp:cNvPr id="0" name=""/>
        <dsp:cNvSpPr/>
      </dsp:nvSpPr>
      <dsp:spPr>
        <a:xfrm>
          <a:off x="0" y="36428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	Bildung</a:t>
          </a:r>
        </a:p>
      </dsp:txBody>
      <dsp:txXfrm>
        <a:off x="0" y="364284"/>
        <a:ext cx="5481828" cy="363840"/>
      </dsp:txXfrm>
    </dsp:sp>
    <dsp:sp modelId="{48258E85-27E5-4CCC-9800-6C6D7F6A73AF}">
      <dsp:nvSpPr>
        <dsp:cNvPr id="0" name=""/>
        <dsp:cNvSpPr/>
      </dsp:nvSpPr>
      <dsp:spPr>
        <a:xfrm>
          <a:off x="0" y="72812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5F132-0382-4BB8-A212-3B417F51B946}">
      <dsp:nvSpPr>
        <dsp:cNvPr id="0" name=""/>
        <dsp:cNvSpPr/>
      </dsp:nvSpPr>
      <dsp:spPr>
        <a:xfrm>
          <a:off x="0" y="72812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	Erwerbsstatus und Werdegang</a:t>
          </a:r>
        </a:p>
      </dsp:txBody>
      <dsp:txXfrm>
        <a:off x="0" y="728124"/>
        <a:ext cx="5481828" cy="363840"/>
      </dsp:txXfrm>
    </dsp:sp>
    <dsp:sp modelId="{107418CE-F425-4DE2-971B-7C9E18C44148}">
      <dsp:nvSpPr>
        <dsp:cNvPr id="0" name=""/>
        <dsp:cNvSpPr/>
      </dsp:nvSpPr>
      <dsp:spPr>
        <a:xfrm>
          <a:off x="0" y="109196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55864-A47D-4AD5-9484-C552C089D0E8}">
      <dsp:nvSpPr>
        <dsp:cNvPr id="0" name=""/>
        <dsp:cNvSpPr/>
      </dsp:nvSpPr>
      <dsp:spPr>
        <a:xfrm>
          <a:off x="0" y="109196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	Derzeitige Erwerbstätigkeit</a:t>
          </a:r>
        </a:p>
      </dsp:txBody>
      <dsp:txXfrm>
        <a:off x="0" y="1091964"/>
        <a:ext cx="5481828" cy="363840"/>
      </dsp:txXfrm>
    </dsp:sp>
    <dsp:sp modelId="{85028B2B-778A-49D4-A767-DC5F165BC690}">
      <dsp:nvSpPr>
        <dsp:cNvPr id="0" name=""/>
        <dsp:cNvSpPr/>
      </dsp:nvSpPr>
      <dsp:spPr>
        <a:xfrm>
          <a:off x="0" y="145580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4F957-F261-4918-9DD6-57A621EB8FA8}">
      <dsp:nvSpPr>
        <dsp:cNvPr id="0" name=""/>
        <dsp:cNvSpPr/>
      </dsp:nvSpPr>
      <dsp:spPr>
        <a:xfrm>
          <a:off x="0" y="145580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	Letzte Erwerbstätigkeit</a:t>
          </a:r>
        </a:p>
      </dsp:txBody>
      <dsp:txXfrm>
        <a:off x="0" y="1455804"/>
        <a:ext cx="5481828" cy="363840"/>
      </dsp:txXfrm>
    </dsp:sp>
    <dsp:sp modelId="{DB45A174-7DC1-4A0A-B990-DE352A96E529}">
      <dsp:nvSpPr>
        <dsp:cNvPr id="0" name=""/>
        <dsp:cNvSpPr/>
      </dsp:nvSpPr>
      <dsp:spPr>
        <a:xfrm>
          <a:off x="0" y="181964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8862E-8959-4A2A-AC06-B440EC06A8EC}">
      <dsp:nvSpPr>
        <dsp:cNvPr id="0" name=""/>
        <dsp:cNvSpPr/>
      </dsp:nvSpPr>
      <dsp:spPr>
        <a:xfrm>
          <a:off x="0" y="181964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	Bei der Arbeit eingesetzte Fertigkeiten</a:t>
          </a:r>
        </a:p>
      </dsp:txBody>
      <dsp:txXfrm>
        <a:off x="0" y="1819644"/>
        <a:ext cx="5481828" cy="363840"/>
      </dsp:txXfrm>
    </dsp:sp>
    <dsp:sp modelId="{8F533192-7A2F-439D-9CF5-2F41BD3CF4A1}">
      <dsp:nvSpPr>
        <dsp:cNvPr id="0" name=""/>
        <dsp:cNvSpPr/>
      </dsp:nvSpPr>
      <dsp:spPr>
        <a:xfrm>
          <a:off x="0" y="218348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075C2-8508-4D11-8289-B6852372CE31}">
      <dsp:nvSpPr>
        <dsp:cNvPr id="0" name=""/>
        <dsp:cNvSpPr/>
      </dsp:nvSpPr>
      <dsp:spPr>
        <a:xfrm>
          <a:off x="0" y="218348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	Lesen, Schreiben etc. während der Arbeit</a:t>
          </a:r>
        </a:p>
      </dsp:txBody>
      <dsp:txXfrm>
        <a:off x="0" y="2183484"/>
        <a:ext cx="5481828" cy="363840"/>
      </dsp:txXfrm>
    </dsp:sp>
    <dsp:sp modelId="{F4E41FED-65F8-4D49-B39A-A4932CD77A52}">
      <dsp:nvSpPr>
        <dsp:cNvPr id="0" name=""/>
        <dsp:cNvSpPr/>
      </dsp:nvSpPr>
      <dsp:spPr>
        <a:xfrm>
          <a:off x="0" y="254732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97840-6DFE-4392-8063-852B007F0452}">
      <dsp:nvSpPr>
        <dsp:cNvPr id="0" name=""/>
        <dsp:cNvSpPr/>
      </dsp:nvSpPr>
      <dsp:spPr>
        <a:xfrm>
          <a:off x="0" y="254732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	Lesen, Schreiben etc. im Alltag</a:t>
          </a:r>
        </a:p>
      </dsp:txBody>
      <dsp:txXfrm>
        <a:off x="0" y="2547324"/>
        <a:ext cx="5481828" cy="363840"/>
      </dsp:txXfrm>
    </dsp:sp>
    <dsp:sp modelId="{D96EADB5-87F4-4374-BE52-1158408A5C0D}">
      <dsp:nvSpPr>
        <dsp:cNvPr id="0" name=""/>
        <dsp:cNvSpPr/>
      </dsp:nvSpPr>
      <dsp:spPr>
        <a:xfrm>
          <a:off x="0" y="291116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6D59-F9CC-49CF-984A-987415FD06AE}">
      <dsp:nvSpPr>
        <dsp:cNvPr id="0" name=""/>
        <dsp:cNvSpPr/>
      </dsp:nvSpPr>
      <dsp:spPr>
        <a:xfrm>
          <a:off x="0" y="291116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	Einstellung, Selbsteinschätzung</a:t>
          </a:r>
        </a:p>
      </dsp:txBody>
      <dsp:txXfrm>
        <a:off x="0" y="2911164"/>
        <a:ext cx="5481828" cy="363840"/>
      </dsp:txXfrm>
    </dsp:sp>
    <dsp:sp modelId="{7EFD8A7E-0A21-43E5-9D12-C17B3A073E07}">
      <dsp:nvSpPr>
        <dsp:cNvPr id="0" name=""/>
        <dsp:cNvSpPr/>
      </dsp:nvSpPr>
      <dsp:spPr>
        <a:xfrm>
          <a:off x="0" y="3275004"/>
          <a:ext cx="54818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E6E07-DFD2-4EDD-88B3-2B159C35A9F6}">
      <dsp:nvSpPr>
        <dsp:cNvPr id="0" name=""/>
        <dsp:cNvSpPr/>
      </dsp:nvSpPr>
      <dsp:spPr>
        <a:xfrm>
          <a:off x="0" y="3275004"/>
          <a:ext cx="5481828" cy="36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	Hintergrundinformationen</a:t>
          </a:r>
        </a:p>
      </dsp:txBody>
      <dsp:txXfrm>
        <a:off x="0" y="3275004"/>
        <a:ext cx="5481828" cy="36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2070-EB2B-4B9F-9C44-CF43310E9436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73C7-5A2E-4EF8-B833-FEA47ADE1C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94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 Vorstellung der Reihe </a:t>
            </a:r>
          </a:p>
          <a:p>
            <a:r>
              <a:rPr lang="de-DE" dirty="0"/>
              <a:t>Nennung der Veranstalter Verbund und </a:t>
            </a:r>
            <a:r>
              <a:rPr lang="de-DE" dirty="0" err="1"/>
              <a:t>Konsort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8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6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1-2 Minuten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Weitere Datenbestände und Services im FDZ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59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9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PIAAC 2022: </a:t>
            </a:r>
          </a:p>
          <a:p>
            <a:pPr algn="l"/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Die zentralen Elemente des PIAAC-Hintergrundfragebogens 2022 (Zyklus II) sind: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Sozioökonomischer und demografischer Hintergrund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Schulische und berufliche Bildung sowie Weiterbildung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Aktuelle Erwerbstätigkeit, beruflicher Werdegang und Arbeitsumfeld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Allgemeine und berufliche Verwendung der eigenen Fertigkeiten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Allgemeine Hintergrundfragen, Einstellungen und Persönlichkeitsmerkmale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5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86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1-2 Minuten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28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66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5+ Minuten </a:t>
            </a:r>
          </a:p>
          <a:p>
            <a:r>
              <a:rPr lang="de-DE" dirty="0"/>
              <a:t>Welche Fragen kann ich damit beantworten?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8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08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5+ Minuten 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Bisherige Forschungserkenntnisse, Publikationen, Beispiele aus der Forschungspraxis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80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99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1-2 Minuten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73C7-5A2E-4EF8-B833-FEA47ADE1C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7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2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F4E97-5E0F-4117-8481-517CA622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473" y="1043999"/>
            <a:ext cx="7560000" cy="534342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208627-D58B-46FD-B5A5-1074537F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526" y="2400299"/>
            <a:ext cx="2878873" cy="39871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77EE6-4412-4748-BA7A-3FBA60B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041ADEF-4C3D-4E37-BD64-4F018034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1043999"/>
            <a:ext cx="2866794" cy="11594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01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07999"/>
            <a:ext cx="10800000" cy="451502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37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BD8198-9523-4B37-847B-E44D41BC8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4494489"/>
            <a:ext cx="1009649" cy="16139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D3F3C13-F723-4510-A564-7A8A5E33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53725"/>
            <a:ext cx="10800000" cy="63000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D298FC7-AA9F-4A80-ACA0-3E0405FF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3574276"/>
            <a:ext cx="10800000" cy="1727199"/>
          </a:xfrm>
        </p:spPr>
        <p:txBody>
          <a:bodyPr>
            <a:normAutofit/>
          </a:bodyPr>
          <a:lstStyle>
            <a:lvl1pPr marL="36000" indent="0">
              <a:spcAft>
                <a:spcPts val="1200"/>
              </a:spcAft>
              <a:buFontTx/>
              <a:buNone/>
              <a:defRPr sz="2400"/>
            </a:lvl1pPr>
            <a:lvl2pPr marL="432000" indent="0">
              <a:spcAft>
                <a:spcPts val="1200"/>
              </a:spcAft>
              <a:buFontTx/>
              <a:buNone/>
              <a:defRPr/>
            </a:lvl2pPr>
            <a:lvl3pPr marL="891000" indent="0">
              <a:spcAft>
                <a:spcPts val="1200"/>
              </a:spcAft>
              <a:buFontTx/>
              <a:buNone/>
              <a:defRPr/>
            </a:lvl3pPr>
            <a:lvl4pPr marL="1371600" indent="0">
              <a:spcAft>
                <a:spcPts val="1200"/>
              </a:spcAft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298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0" y="1907999"/>
            <a:ext cx="7560000" cy="451502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C77603-CC06-4966-B47B-07E1433B4C4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21243668">
            <a:off x="953700" y="2614150"/>
            <a:ext cx="2401101" cy="2401101"/>
          </a:xfrm>
          <a:noFill/>
          <a:ln w="12700">
            <a:solidFill>
              <a:schemeClr val="bg1"/>
            </a:solidFill>
          </a:ln>
        </p:spPr>
        <p:txBody>
          <a:bodyPr lIns="900000" tIns="900000" rIns="900000" bIns="900000" anchor="ctr" anchorCtr="0">
            <a:normAutofit/>
          </a:bodyPr>
          <a:lstStyle>
            <a:lvl1pPr marL="36000" indent="0">
              <a:spcAft>
                <a:spcPts val="1200"/>
              </a:spcAft>
              <a:buNone/>
              <a:defRPr sz="2000"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 dirty="0"/>
              <a:t>Bild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841581-5280-4E17-954F-233DDC46C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926">
            <a:off x="1348680" y="5033786"/>
            <a:ext cx="1352575" cy="9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1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907999"/>
            <a:ext cx="7560000" cy="451502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77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F277F0-D619-425C-8C9F-8B81D86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BE9B36A-A5D9-4EF4-B30E-0F496A6F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85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068420"/>
            <a:ext cx="10800000" cy="435460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0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CA15FC-261A-43DC-9136-7C3FDBFE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90A06A1-3AFE-4775-8FE6-6D852361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0FAE09D-08D4-40D1-8C78-F66BD053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543130"/>
            <a:ext cx="10799999" cy="3879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8B56EBD-B0B3-467B-9CEC-AAA8E5FA19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0001" y="1884126"/>
            <a:ext cx="10812892" cy="429204"/>
          </a:xfrm>
        </p:spPr>
        <p:txBody>
          <a:bodyPr>
            <a:noAutofit/>
          </a:bodyPr>
          <a:lstStyle>
            <a:lvl1pPr marL="18000" indent="0">
              <a:lnSpc>
                <a:spcPct val="100000"/>
              </a:lnSpc>
              <a:spcAft>
                <a:spcPts val="0"/>
              </a:spcAft>
              <a:buFontTx/>
              <a:buNone/>
              <a:defRPr sz="3200">
                <a:solidFill>
                  <a:srgbClr val="009E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320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2pPr>
            <a:lvl3pPr marL="9090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3pPr>
            <a:lvl4pPr marL="13842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416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0" y="2068420"/>
            <a:ext cx="7560000" cy="4354605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9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0" y="2052378"/>
            <a:ext cx="7560000" cy="4370647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0AC77603-CC06-4966-B47B-07E1433B4C4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21243668">
            <a:off x="953700" y="2614150"/>
            <a:ext cx="2401101" cy="2401101"/>
          </a:xfrm>
          <a:noFill/>
          <a:ln w="12700">
            <a:solidFill>
              <a:srgbClr val="009ED4"/>
            </a:solidFill>
          </a:ln>
        </p:spPr>
        <p:txBody>
          <a:bodyPr lIns="900000" tIns="900000" rIns="900000" bIns="900000" anchor="ctr" anchorCtr="0">
            <a:normAutofit/>
          </a:bodyPr>
          <a:lstStyle>
            <a:lvl1pPr marL="36000" indent="0">
              <a:spcAft>
                <a:spcPts val="1200"/>
              </a:spcAft>
              <a:buNone/>
              <a:defRPr sz="2000"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 dirty="0"/>
              <a:t>Bild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D2A77-8947-49E7-B2D8-AFA0A3F05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89">
            <a:off x="1428404" y="5037447"/>
            <a:ext cx="1297467" cy="8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710AC-C681-4920-8FBC-B57443E8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6EA72-BF9F-4356-8531-C5E78C888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004252"/>
            <a:ext cx="7560000" cy="441877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71BA0-505C-4759-BD55-2D6E43C9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2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F277F0-D619-425C-8C9F-8B81D86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BE9B36A-A5D9-4EF4-B30E-0F496A6F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81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F277F0-D619-425C-8C9F-8B81D86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BE9B36A-A5D9-4EF4-B30E-0F496A6F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B2044EDA-DEE1-4129-99ED-86908F5C5D3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0000" y="2495549"/>
            <a:ext cx="5220000" cy="3927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DC0BAB6-0564-46CC-9E42-61CD026A7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300" y="2495549"/>
            <a:ext cx="5220000" cy="39274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1AD4C762-E9C7-47A7-A87F-6831D3E6F94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0001" y="1836000"/>
            <a:ext cx="10812892" cy="429204"/>
          </a:xfrm>
        </p:spPr>
        <p:txBody>
          <a:bodyPr>
            <a:normAutofit/>
          </a:bodyPr>
          <a:lstStyle>
            <a:lvl1pPr marL="18000" indent="0"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rgbClr val="009E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320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2pPr>
            <a:lvl3pPr marL="9090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3pPr>
            <a:lvl4pPr marL="1384200" indent="0">
              <a:lnSpc>
                <a:spcPct val="100000"/>
              </a:lnSpc>
              <a:spcAft>
                <a:spcPts val="0"/>
              </a:spcAft>
              <a:buFontTx/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509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D09B-695F-4B3E-8E4E-084C4F2B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9C49DD-8B38-424F-B8CF-9807DF2C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52378"/>
            <a:ext cx="5220000" cy="43706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B6254C-4889-4504-BB8A-03E7C01CD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300" y="2052378"/>
            <a:ext cx="5220000" cy="43706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612862-3FB0-413E-9337-D628C515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/>
          <a:lstStyle/>
          <a:p>
            <a:fld id="{5466DDEF-6F62-4E10-A7D9-534B7EFA1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3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7311994-15BF-4572-A146-C953A4C40474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 rot="20591200">
            <a:off x="11031733" y="6231206"/>
            <a:ext cx="1357845" cy="843199"/>
          </a:xfrm>
          <a:prstGeom prst="rect">
            <a:avLst/>
          </a:prstGeom>
          <a:solidFill>
            <a:srgbClr val="D4EDF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0000" tIns="180000" rIns="180000" bIns="180000" anchor="t" anchorCtr="0"/>
          <a:lstStyle>
            <a:lvl1pPr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endParaRPr lang="de-DE" altLang="de-DE" sz="2400" dirty="0">
              <a:solidFill>
                <a:srgbClr val="D4F9E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274DFE-1C05-4940-9046-D9CDD162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A3797-B366-4DD6-98AB-FBD456BD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907999"/>
            <a:ext cx="10799999" cy="4515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9419CA-DD67-45C5-8145-FE97653A3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r"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66DDEF-6F62-4E10-A7D9-534B7EFA16E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99D4CB-111E-4DA1-8B53-6FD1D901EA97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662"/>
            <a:ext cx="108011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5FED134-0FA9-44FD-88F6-418FF68C1D4B}"/>
              </a:ext>
            </a:extLst>
          </p:cNvPr>
          <p:cNvSpPr txBox="1">
            <a:spLocks/>
          </p:cNvSpPr>
          <p:nvPr userDrawn="1"/>
        </p:nvSpPr>
        <p:spPr>
          <a:xfrm>
            <a:off x="2620800" y="0"/>
            <a:ext cx="8899200" cy="532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/>
              <a:t>Meet</a:t>
            </a:r>
            <a:r>
              <a:rPr lang="de-DE" sz="1100" dirty="0"/>
              <a:t>-</a:t>
            </a:r>
            <a:r>
              <a:rPr lang="de-DE" sz="1100" dirty="0" err="1"/>
              <a:t>the</a:t>
            </a:r>
            <a:r>
              <a:rPr lang="de-DE" sz="1100" dirty="0"/>
              <a:t>-Data @Bildungsforschung</a:t>
            </a:r>
          </a:p>
        </p:txBody>
      </p:sp>
    </p:spTree>
    <p:extLst>
      <p:ext uri="{BB962C8B-B14F-4D97-AF65-F5344CB8AC3E}">
        <p14:creationId xmlns:p14="http://schemas.microsoft.com/office/powerpoint/2010/main" val="18192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4" r:id="rId3"/>
    <p:sldLayoutId id="2147483658" r:id="rId4"/>
    <p:sldLayoutId id="2147483660" r:id="rId5"/>
    <p:sldLayoutId id="2147483650" r:id="rId6"/>
    <p:sldLayoutId id="2147483657" r:id="rId7"/>
    <p:sldLayoutId id="2147483653" r:id="rId8"/>
    <p:sldLayoutId id="2147483652" r:id="rId9"/>
    <p:sldLayoutId id="214748365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96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9ED4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8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9ED4"/>
        </a:buClr>
        <a:buFont typeface="Wingdings" panose="05000000000000000000" pitchFamily="2" charset="2"/>
        <a:buChar char="§"/>
        <a:defRPr lang="de-DE" sz="32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17311994-15BF-4572-A146-C953A4C4047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 rot="20591200">
            <a:off x="11031733" y="6231206"/>
            <a:ext cx="1357845" cy="843199"/>
          </a:xfrm>
          <a:prstGeom prst="rect">
            <a:avLst/>
          </a:prstGeom>
          <a:solidFill>
            <a:srgbClr val="D4EDF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0000" tIns="180000" rIns="180000" bIns="180000" anchor="t" anchorCtr="0"/>
          <a:lstStyle>
            <a:lvl1pPr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7D"/>
              </a:buClr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endParaRPr lang="de-DE" altLang="de-DE" sz="2400" dirty="0">
              <a:solidFill>
                <a:srgbClr val="D4F9ED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274DFE-1C05-4940-9046-D9CDD162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10800000" cy="63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9A3797-B366-4DD6-98AB-FBD456BD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907999"/>
            <a:ext cx="10799999" cy="4515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9419CA-DD67-45C5-8145-FE97653A3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r"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66DDEF-6F62-4E10-A7D9-534B7EFA16E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99D4CB-111E-4DA1-8B53-6FD1D901EA97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662"/>
            <a:ext cx="108011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72F4C17D-1D29-4BF0-9838-659FD15840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75036"/>
            <a:ext cx="1884053" cy="438626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58C9519-D4F1-40A6-9436-91A69EE77BD0}"/>
              </a:ext>
            </a:extLst>
          </p:cNvPr>
          <p:cNvCxnSpPr>
            <a:cxnSpLocks/>
          </p:cNvCxnSpPr>
          <p:nvPr userDrawn="1"/>
        </p:nvCxnSpPr>
        <p:spPr>
          <a:xfrm>
            <a:off x="720000" y="630662"/>
            <a:ext cx="108011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AA9D09E-918F-4AEA-8C62-AB6300F25C96}"/>
              </a:ext>
            </a:extLst>
          </p:cNvPr>
          <p:cNvSpPr txBox="1">
            <a:spLocks/>
          </p:cNvSpPr>
          <p:nvPr userDrawn="1"/>
        </p:nvSpPr>
        <p:spPr>
          <a:xfrm>
            <a:off x="2620800" y="0"/>
            <a:ext cx="8899200" cy="5328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>
                <a:solidFill>
                  <a:schemeClr val="bg1"/>
                </a:solidFill>
              </a:rPr>
              <a:t>Meet</a:t>
            </a:r>
            <a:r>
              <a:rPr lang="de-DE" sz="1100" dirty="0">
                <a:solidFill>
                  <a:schemeClr val="bg1"/>
                </a:solidFill>
              </a:rPr>
              <a:t>-</a:t>
            </a:r>
            <a:r>
              <a:rPr lang="de-DE" sz="1100" dirty="0" err="1">
                <a:solidFill>
                  <a:schemeClr val="bg1"/>
                </a:solidFill>
              </a:rPr>
              <a:t>the</a:t>
            </a:r>
            <a:r>
              <a:rPr lang="de-DE" sz="1100" dirty="0">
                <a:solidFill>
                  <a:schemeClr val="bg1"/>
                </a:solidFill>
              </a:rPr>
              <a:t>-Data @Bildungsforschung</a:t>
            </a:r>
          </a:p>
        </p:txBody>
      </p:sp>
    </p:spTree>
    <p:extLst>
      <p:ext uri="{BB962C8B-B14F-4D97-AF65-F5344CB8AC3E}">
        <p14:creationId xmlns:p14="http://schemas.microsoft.com/office/powerpoint/2010/main" val="2431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96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/>
        </a:buClr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8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/>
        </a:buClr>
        <a:buFont typeface="Wingdings" panose="05000000000000000000" pitchFamily="2" charset="2"/>
        <a:buChar char="§"/>
        <a:defRPr lang="de-DE" sz="3200" kern="1200" dirty="0" smtClean="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s://www.oecd.org/skills/piaac/data/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hyperlink" Target="https://www.youtube.com/playlist?list=PLv4AV-dc1b8WKKheCn7IUTLBeJ4TrwCfr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s://www.gesis.org/piaac/fdz/methodische-hinweise/piaac-scripts-1" TargetMode="External"/><Relationship Id="rId4" Type="http://schemas.openxmlformats.org/officeDocument/2006/relationships/hyperlink" Target="https://www.gesis.org/piaac/fdz" TargetMode="External"/><Relationship Id="rId9" Type="http://schemas.openxmlformats.org/officeDocument/2006/relationships/hyperlink" Target="https://link.springer.com/chapter/10.1007/978-3-030-47515-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241/ssoar.85816" TargetMode="External"/><Relationship Id="rId3" Type="http://schemas.openxmlformats.org/officeDocument/2006/relationships/hyperlink" Target="https://doi.org/10.1371/journal.pone.0215971" TargetMode="External"/><Relationship Id="rId7" Type="http://schemas.openxmlformats.org/officeDocument/2006/relationships/hyperlink" Target="https://doi.org/10.1007/978-3-030-47515-4_1" TargetMode="External"/><Relationship Id="rId2" Type="http://schemas.openxmlformats.org/officeDocument/2006/relationships/hyperlink" Target="https://doi.org/10.1787/864d2484-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soar.info/ssoar/handle/document/85846.2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s://doi.org/10.3368/jhr.54.4.0317.8619R1" TargetMode="External"/><Relationship Id="rId10" Type="http://schemas.openxmlformats.org/officeDocument/2006/relationships/image" Target="../media/image72.svg"/><Relationship Id="rId4" Type="http://schemas.openxmlformats.org/officeDocument/2006/relationships/hyperlink" Target="https://doi.org/10.4232/1.12925" TargetMode="External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s://doi.org/10.5771/0038-6073-2022-1-169" TargetMode="External"/><Relationship Id="rId7" Type="http://schemas.openxmlformats.org/officeDocument/2006/relationships/hyperlink" Target="https://doi.org/10.4232/1.12660" TargetMode="External"/><Relationship Id="rId2" Type="http://schemas.openxmlformats.org/officeDocument/2006/relationships/hyperlink" Target="https://doi.org/10.5334/jopd.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bn-resolving.org/urn:nbn:de:0168-ssoar-360687" TargetMode="External"/><Relationship Id="rId5" Type="http://schemas.openxmlformats.org/officeDocument/2006/relationships/hyperlink" Target="https://doi.org/10.1787/4bc2342d-en" TargetMode="External"/><Relationship Id="rId10" Type="http://schemas.openxmlformats.org/officeDocument/2006/relationships/image" Target="../media/image70.png"/><Relationship Id="rId4" Type="http://schemas.openxmlformats.org/officeDocument/2006/relationships/hyperlink" Target="https://doi.org/10.1787/1f029d8f-e" TargetMode="External"/><Relationship Id="rId9" Type="http://schemas.openxmlformats.org/officeDocument/2006/relationships/image" Target="../media/image7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gesis.org/piaac/fdz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23.png"/><Relationship Id="rId4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www.gesis.org/piaac/fd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oecd.org/skills/piaac/data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hyperlink" Target="https://www.gesis.org/fileadmin/piaac/Downloadbereich/TechnicalReport-ebook.pdf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79.svg"/><Relationship Id="rId9" Type="http://schemas.openxmlformats.org/officeDocument/2006/relationships/diagramColors" Target="../diagrams/colors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334/jopd.74" TargetMode="External"/><Relationship Id="rId2" Type="http://schemas.openxmlformats.org/officeDocument/2006/relationships/hyperlink" Target="https://doi.org/10.5771/0038-6073-2022-1-16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s://www.oecd.org/skills/piaac/publications/Skills_Matter_Additonal_Results_from_the_Survey_of_Adult_Skills_ENG.pdf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hyperlink" Target="https://www.gesis.org/piaac/fdz/workshops/online-tutorial-overview-piaac-research" TargetMode="External"/><Relationship Id="rId4" Type="http://schemas.openxmlformats.org/officeDocument/2006/relationships/hyperlink" Target="https://www.ssoar.info/ssoar/handle/document/858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88B3F3CC-5BB2-40C3-9E67-BF9F84DFE657}"/>
              </a:ext>
            </a:extLst>
          </p:cNvPr>
          <p:cNvSpPr/>
          <p:nvPr/>
        </p:nvSpPr>
        <p:spPr>
          <a:xfrm>
            <a:off x="1595155" y="3271706"/>
            <a:ext cx="3834601" cy="969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A25A4CE-C580-4B44-88CB-C974313160A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00601" y="3357201"/>
            <a:ext cx="3343276" cy="750437"/>
          </a:xfrm>
        </p:spPr>
        <p:txBody>
          <a:bodyPr>
            <a:normAutofit lnSpcReduction="10000"/>
          </a:bodyPr>
          <a:lstStyle/>
          <a:p>
            <a:pPr marL="36000" indent="0">
              <a:lnSpc>
                <a:spcPct val="110000"/>
              </a:lnSpc>
              <a:buNone/>
            </a:pPr>
            <a:r>
              <a:rPr lang="de-DE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19. Oktober 2023,</a:t>
            </a:r>
            <a:br>
              <a:rPr lang="de-DE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13:15–14:00 Uhr, online</a:t>
            </a: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96A5EF7-8F6A-480D-B936-54B69792275A}"/>
              </a:ext>
            </a:extLst>
          </p:cNvPr>
          <p:cNvSpPr txBox="1">
            <a:spLocks/>
          </p:cNvSpPr>
          <p:nvPr/>
        </p:nvSpPr>
        <p:spPr>
          <a:xfrm>
            <a:off x="462298" y="1568565"/>
            <a:ext cx="6240506" cy="14951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sz="4300" dirty="0"/>
              <a:t> </a:t>
            </a:r>
            <a:r>
              <a:rPr lang="de-DE" sz="6500" dirty="0" err="1">
                <a:solidFill>
                  <a:schemeClr val="accent1"/>
                </a:solidFill>
              </a:rPr>
              <a:t>Meet</a:t>
            </a:r>
            <a:r>
              <a:rPr lang="de-DE" sz="6500" dirty="0">
                <a:solidFill>
                  <a:schemeClr val="accent1"/>
                </a:solidFill>
              </a:rPr>
              <a:t>-</a:t>
            </a:r>
            <a:r>
              <a:rPr lang="de-DE" sz="6500" dirty="0" err="1">
                <a:solidFill>
                  <a:schemeClr val="accent1"/>
                </a:solidFill>
              </a:rPr>
              <a:t>the</a:t>
            </a:r>
            <a:r>
              <a:rPr lang="de-DE" sz="6500" dirty="0">
                <a:solidFill>
                  <a:schemeClr val="accent1"/>
                </a:solidFill>
              </a:rPr>
              <a:t>-Data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        </a:t>
            </a:r>
            <a:r>
              <a:rPr lang="de-DE" sz="4300" i="1" dirty="0">
                <a:solidFill>
                  <a:schemeClr val="accent1"/>
                </a:solidFill>
                <a:latin typeface="+mn-lt"/>
              </a:rPr>
              <a:t>@Bildungsforschung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CB8C14E-1FB5-4FA1-9EF2-09B54F51F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17" y="3271706"/>
            <a:ext cx="4523068" cy="28711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3B010C-478E-499A-A1A1-F7E7B8916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60" y="5759724"/>
            <a:ext cx="1057586" cy="7662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39F423-F625-4F97-9D7D-5E3023E3C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06" y="429750"/>
            <a:ext cx="2091467" cy="1051567"/>
          </a:xfrm>
          <a:prstGeom prst="rect">
            <a:avLst/>
          </a:prstGeom>
        </p:spPr>
      </p:pic>
      <p:pic>
        <p:nvPicPr>
          <p:cNvPr id="14" name="Picture 2" descr="Logo Forschungsdaten Bildung">
            <a:extLst>
              <a:ext uri="{FF2B5EF4-FFF2-40B4-BE49-F238E27FC236}">
                <a16:creationId xmlns:a16="http://schemas.microsoft.com/office/drawing/2014/main" id="{F65B375E-9BF3-4CD3-B090-4435602A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92" y="621461"/>
            <a:ext cx="2300714" cy="53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5693848-B684-4D39-B92E-B8FC9A967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7" y="6023052"/>
            <a:ext cx="1057586" cy="6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Datenzugang &amp; Datennutzung </a:t>
            </a:r>
          </a:p>
        </p:txBody>
      </p:sp>
    </p:spTree>
    <p:extLst>
      <p:ext uri="{BB962C8B-B14F-4D97-AF65-F5344CB8AC3E}">
        <p14:creationId xmlns:p14="http://schemas.microsoft.com/office/powerpoint/2010/main" val="40231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BBE59-5D21-F446-C4C2-2ACB6C41E8EC}"/>
              </a:ext>
            </a:extLst>
          </p:cNvPr>
          <p:cNvSpPr txBox="1">
            <a:spLocks/>
          </p:cNvSpPr>
          <p:nvPr/>
        </p:nvSpPr>
        <p:spPr>
          <a:xfrm>
            <a:off x="720000" y="2182585"/>
            <a:ext cx="6491786" cy="124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6050" indent="-285750">
              <a:lnSpc>
                <a:spcPct val="90000"/>
              </a:lnSpc>
            </a:pP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P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ublic </a:t>
            </a: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U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se </a:t>
            </a: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F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iles 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unter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https://www.oecd.org/skills/piaac/data/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</a:p>
          <a:p>
            <a:pPr marL="150300" indent="0">
              <a:lnSpc>
                <a:spcPct val="90000"/>
              </a:lnSpc>
              <a:buNone/>
            </a:pP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    [Open Access] </a:t>
            </a:r>
          </a:p>
          <a:p>
            <a:pPr marL="436050" indent="-285750">
              <a:lnSpc>
                <a:spcPct val="90000"/>
              </a:lnSpc>
            </a:pP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S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cientific </a:t>
            </a: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U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se </a:t>
            </a:r>
            <a:r>
              <a:rPr lang="en-US" sz="1600" b="1" dirty="0">
                <a:latin typeface="+mn-lt"/>
                <a:cs typeface="+mn-cs"/>
                <a:sym typeface="Wingdings" panose="05000000000000000000" pitchFamily="2" charset="2"/>
              </a:rPr>
              <a:t>F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iles 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unter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https://www.gesis.org/piaac/fdz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[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Datennutzungsvertrag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]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238" y="6356350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98462B3-7E31-0C1F-6236-31FF64376115}"/>
              </a:ext>
            </a:extLst>
          </p:cNvPr>
          <p:cNvSpPr txBox="1">
            <a:spLocks/>
          </p:cNvSpPr>
          <p:nvPr/>
        </p:nvSpPr>
        <p:spPr>
          <a:xfrm>
            <a:off x="720000" y="1044000"/>
            <a:ext cx="10800000" cy="63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Datenzugang &amp; Datennutzung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F9DF419-C70B-F1B8-1FCC-5CDBFE63D42B}"/>
              </a:ext>
            </a:extLst>
          </p:cNvPr>
          <p:cNvGrpSpPr/>
          <p:nvPr/>
        </p:nvGrpSpPr>
        <p:grpSpPr>
          <a:xfrm>
            <a:off x="6817360" y="1260177"/>
            <a:ext cx="5277101" cy="4819494"/>
            <a:chOff x="6817360" y="1260177"/>
            <a:chExt cx="5277101" cy="4819494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BB0DA16-7209-596F-DCD5-F0C60E52D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600000">
              <a:off x="7818345" y="5078186"/>
              <a:ext cx="1509282" cy="100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CD182AEC-408C-76C8-CB76-C23852B3EAED}"/>
                </a:ext>
              </a:extLst>
            </p:cNvPr>
            <p:cNvSpPr/>
            <p:nvPr/>
          </p:nvSpPr>
          <p:spPr>
            <a:xfrm>
              <a:off x="6817360" y="2219579"/>
              <a:ext cx="2899706" cy="2899430"/>
            </a:xfrm>
            <a:prstGeom prst="ellipse">
              <a:avLst/>
            </a:prstGeom>
            <a:solidFill>
              <a:srgbClr val="D4E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00F503E2-5D06-AC7F-6BFB-54786C93E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600000">
              <a:off x="10244361" y="4117523"/>
              <a:ext cx="1509283" cy="100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B3EE14A-D0D7-8945-FF02-51303F48BB15}"/>
                </a:ext>
              </a:extLst>
            </p:cNvPr>
            <p:cNvSpPr/>
            <p:nvPr/>
          </p:nvSpPr>
          <p:spPr>
            <a:xfrm>
              <a:off x="9327627" y="1260177"/>
              <a:ext cx="2766834" cy="2899430"/>
            </a:xfrm>
            <a:prstGeom prst="ellipse">
              <a:avLst/>
            </a:prstGeom>
            <a:solidFill>
              <a:srgbClr val="D4E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25D18C0-B7E0-C887-E946-E697F061E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229" t="715" r="2229" b="-735"/>
            <a:stretch/>
          </p:blipFill>
          <p:spPr>
            <a:xfrm>
              <a:off x="7616554" y="2625080"/>
              <a:ext cx="1551473" cy="1939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19E5A11-FBEA-4E2F-ABAA-A6968FE49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53" t="14975" r="-241" b="2070"/>
            <a:stretch/>
          </p:blipFill>
          <p:spPr>
            <a:xfrm>
              <a:off x="9898637" y="1698155"/>
              <a:ext cx="1621363" cy="20846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5768A71-B6A1-A7A6-2EE3-0B297388F00E}"/>
              </a:ext>
            </a:extLst>
          </p:cNvPr>
          <p:cNvSpPr txBox="1">
            <a:spLocks/>
          </p:cNvSpPr>
          <p:nvPr/>
        </p:nvSpPr>
        <p:spPr>
          <a:xfrm>
            <a:off x="582386" y="4117523"/>
            <a:ext cx="6874568" cy="219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6050" indent="-285750">
              <a:lnSpc>
                <a:spcPct val="90000"/>
              </a:lnSpc>
            </a:pP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Datennutzung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: </a:t>
            </a:r>
          </a:p>
          <a:p>
            <a:pPr marL="832050" lvl="1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Maehler &amp; Rammstedt </a:t>
            </a:r>
            <a:r>
              <a:rPr lang="en-US" sz="1600" u="sng" dirty="0">
                <a:latin typeface="+mn-lt"/>
                <a:cs typeface="+mn-cs"/>
                <a:sym typeface="Wingdings" panose="05000000000000000000" pitchFamily="2" charset="2"/>
              </a:rPr>
              <a:t>(2020)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: 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Datennutzung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anhand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Webtools (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z.B.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IDB-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Analizer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) und Software (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z.B.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Stata </a:t>
            </a:r>
            <a:r>
              <a:rPr lang="en-US" sz="1600" dirty="0" err="1">
                <a:latin typeface="+mn-lt"/>
                <a:cs typeface="+mn-cs"/>
                <a:sym typeface="Wingdings" panose="05000000000000000000" pitchFamily="2" charset="2"/>
              </a:rPr>
              <a:t>Pakete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, R) </a:t>
            </a:r>
          </a:p>
          <a:p>
            <a:pPr marL="832050" lvl="1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PIAAC Scripts Collection: 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@digital-platform</a:t>
            </a:r>
            <a:endParaRPr lang="en-US" sz="1600" dirty="0">
              <a:latin typeface="+mn-lt"/>
              <a:cs typeface="+mn-cs"/>
              <a:sym typeface="Wingdings" panose="05000000000000000000" pitchFamily="2" charset="2"/>
            </a:endParaRPr>
          </a:p>
          <a:p>
            <a:pPr marL="832050" lvl="1" indent="-28575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Playlist</a:t>
            </a:r>
            <a:r>
              <a:rPr lang="en-US" sz="1600" dirty="0">
                <a:latin typeface="+mn-lt"/>
                <a:cs typeface="+mn-cs"/>
                <a:sym typeface="Wingdings" panose="05000000000000000000" pitchFamily="2" charset="2"/>
              </a:rPr>
              <a:t> „Online Tutorials on the Analysis of PIAAC Data”</a:t>
            </a:r>
          </a:p>
        </p:txBody>
      </p:sp>
    </p:spTree>
    <p:extLst>
      <p:ext uri="{BB962C8B-B14F-4D97-AF65-F5344CB8AC3E}">
        <p14:creationId xmlns:p14="http://schemas.microsoft.com/office/powerpoint/2010/main" val="13084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Was gibt es noch?</a:t>
            </a:r>
          </a:p>
        </p:txBody>
      </p:sp>
    </p:spTree>
    <p:extLst>
      <p:ext uri="{BB962C8B-B14F-4D97-AF65-F5344CB8AC3E}">
        <p14:creationId xmlns:p14="http://schemas.microsoft.com/office/powerpoint/2010/main" val="147356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080050-123C-86A0-FE5C-4A10A071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5DB440-1B55-4A26-ABC7-6670E47D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1C95E1AB-8BC1-A226-4240-1E3271B8C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860346"/>
              </p:ext>
            </p:extLst>
          </p:nvPr>
        </p:nvGraphicFramePr>
        <p:xfrm>
          <a:off x="838200" y="158178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fik 11" descr="Blitzlicht mit einfarbiger Füllung">
            <a:extLst>
              <a:ext uri="{FF2B5EF4-FFF2-40B4-BE49-F238E27FC236}">
                <a16:creationId xmlns:a16="http://schemas.microsoft.com/office/drawing/2014/main" id="{DAAA6CC4-EFCD-218E-8E6C-38E18C76B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0697" y="5834320"/>
            <a:ext cx="409918" cy="4099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9B5071-DE73-E824-2948-22EEBC7EA3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328" y="5748685"/>
            <a:ext cx="585451" cy="789372"/>
          </a:xfrm>
          <a:prstGeom prst="rect">
            <a:avLst/>
          </a:prstGeom>
          <a:scene3d>
            <a:camera prst="orthographicFront">
              <a:rot lat="0" lon="11999935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7423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180E3B7-DE4E-91CB-D8B3-7FADF0B7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EC3FCE-B95C-3BD4-3A0C-511535FA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51175EE7-8FAD-6812-E7FD-72035127735C}"/>
              </a:ext>
            </a:extLst>
          </p:cNvPr>
          <p:cNvSpPr txBox="1">
            <a:spLocks/>
          </p:cNvSpPr>
          <p:nvPr/>
        </p:nvSpPr>
        <p:spPr>
          <a:xfrm>
            <a:off x="872400" y="2806125"/>
            <a:ext cx="10800000" cy="63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Referenzen</a:t>
            </a:r>
          </a:p>
        </p:txBody>
      </p:sp>
    </p:spTree>
    <p:extLst>
      <p:ext uri="{BB962C8B-B14F-4D97-AF65-F5344CB8AC3E}">
        <p14:creationId xmlns:p14="http://schemas.microsoft.com/office/powerpoint/2010/main" val="13182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0F66-E166-44E5-AD13-1D141EED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BBE59-5D21-F446-C4C2-2ACB6C41E8EC}"/>
              </a:ext>
            </a:extLst>
          </p:cNvPr>
          <p:cNvSpPr txBox="1">
            <a:spLocks/>
          </p:cNvSpPr>
          <p:nvPr/>
        </p:nvSpPr>
        <p:spPr>
          <a:xfrm>
            <a:off x="720000" y="1758045"/>
            <a:ext cx="10388871" cy="4784269"/>
          </a:xfrm>
          <a:prstGeom prst="rect">
            <a:avLst/>
          </a:prstGeom>
        </p:spPr>
        <p:txBody>
          <a:bodyPr>
            <a:no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Desjardins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, R. (2020). PIAAC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thematic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review on adult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learning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OECD Education Working Papers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(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No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223). Paris.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https://doi.org/10.1787/864d2484-en 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Gauly, B. &amp; Lechner, C. (2019). Self-perfection or self-selection? Unraveling the relationship between job-related training and adults' literacy skills. </a:t>
            </a:r>
            <a:r>
              <a:rPr lang="en-US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PLoS</a:t>
            </a:r>
            <a:r>
              <a:rPr lang="en-US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ONE 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14 (5). 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  <a:hlinkClick r:id="rId3"/>
              </a:rPr>
              <a:t>https://doi.org/10.1371/journal.pone.0215971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GESIS – Leibniz Institute for the Social Sciences, German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Socio-Economic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Panel (SOEP) at DIW Berlin, &amp; LIfBi – Leibniz Institute for Educational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Trajectories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(2017).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PIAAC-Longitudinal (PIAAC-L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), Germany (ZA5989; Version 3.0.0). GESIS Data Archive, Cologne.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4"/>
              </a:rPr>
              <a:t>https://doi.org/10.4232/1.12925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Hanushek, E. A., </a:t>
            </a:r>
            <a:r>
              <a:rPr lang="en-US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Piopiunik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, M., &amp; Wiederhold, S. (2019). The value of smarter teachers. International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evidence on teacher cognitive skills and student performance. Journal of Human Resources, 54(41),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857-899. 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  <a:hlinkClick r:id="rId5"/>
              </a:rPr>
              <a:t>https://doi.org/10.3368/jhr.54.4.0317.8619R1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  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Maehler, D. B. (Ed.). (2023).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Analysis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scripts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in large-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scale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assessments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in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education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(Methods Series of the Research Data Center PIAAC). GESIS – Leibniz Institute for the Social Sciences.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6"/>
              </a:rPr>
              <a:t>https://doi.org/10.21241/ssoar.85846.v2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Maehler, D. B., &amp; Rammstedt, B. (2020).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Large-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scale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cognitive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assessment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Analyzing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PIAAC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data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Springer.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7"/>
              </a:rPr>
              <a:t>https://doi.org/10.1007/978-3-030-47515-4_1 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Maehler, D. B., Konradt, I., Morozova, D., Dickson, J., Braun, R.-K., &amp; Jakowatz, S. (2023).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PIAAC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Bibliography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- 2008-2022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(GESIS Papers, 2023/04). Köln: GESIS - Leibniz-Institut für Sozialwissenschaften.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8"/>
              </a:rPr>
              <a:t>https://doi.org/10.21241/ssoar.85816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774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Grafik 11" descr="Bücher im Regal mit einfarbiger Füllung">
            <a:extLst>
              <a:ext uri="{FF2B5EF4-FFF2-40B4-BE49-F238E27FC236}">
                <a16:creationId xmlns:a16="http://schemas.microsoft.com/office/drawing/2014/main" id="{8EDB0A64-C0A1-3F19-318E-C2FC48F66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5385" y="810831"/>
            <a:ext cx="1081338" cy="1081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E2D8C0-15C6-7D9F-654A-1FECF61BD9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1491" y="1133331"/>
            <a:ext cx="562805" cy="758838"/>
          </a:xfrm>
          <a:prstGeom prst="rect">
            <a:avLst/>
          </a:prstGeom>
          <a:scene3d>
            <a:camera prst="orthographicFront">
              <a:rot lat="0" lon="2099990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3296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0F66-E166-44E5-AD13-1D141EED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BBE59-5D21-F446-C4C2-2ACB6C41E8EC}"/>
              </a:ext>
            </a:extLst>
          </p:cNvPr>
          <p:cNvSpPr txBox="1">
            <a:spLocks/>
          </p:cNvSpPr>
          <p:nvPr/>
        </p:nvSpPr>
        <p:spPr>
          <a:xfrm>
            <a:off x="720000" y="1758045"/>
            <a:ext cx="10388871" cy="4784269"/>
          </a:xfrm>
          <a:prstGeom prst="rect">
            <a:avLst/>
          </a:prstGeom>
        </p:spPr>
        <p:txBody>
          <a:bodyPr>
            <a:no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Martin, S., Zabal, A., Maehler, D. B., &amp; Rammstedt, B. (2022). Data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from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PIAAC Germany and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its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longitudinal follow-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up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, PIAAC-L.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Journal of Open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Psychology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Data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, 10(1).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https://doi.org/10.5334/jopd.74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Martin, S., Maehler, D. B., Zabal, A. &amp; Rammstedt, B (2022). PIAAC-L: the longitudinal follow-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up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to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PIAAC in Germany.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Soziale Welt – Zeitschrift für sozialwissenschaftliche Forschung und Praxis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73 (1), 169 - 199.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3"/>
              </a:rPr>
              <a:t>https://doi.org/10.5771/0038-6073-2022-1-169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Organisation for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Economic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Cooperation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and Development (OECD) (2019).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Skills Matter – Additional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Results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from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the Survey of Adult Skills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Paris.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4"/>
              </a:rPr>
              <a:t>https://doi.org/10.1787/1f029d8f-e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Organisation for </a:t>
            </a:r>
            <a:r>
              <a:rPr lang="de-DE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Economic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Co-operation and Development (OECD). (2021).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The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assessment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frameworks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for Cycle 2 of the Programme for the International Assessment of Adult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Competencies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Paris.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5"/>
              </a:rPr>
              <a:t>https://doi.org/10.1787/4bc2342d-en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Rammstedt, B. et al. (2013).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Grundlegende Kompetenzen Erwachsener im internationalen Vergleich: Ergebnisse von PIAAC 2012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. Münster: Waxmann.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6"/>
              </a:rPr>
              <a:t>https://nbn-resolving.org/urn:nbn:de:0168-ssoar-360687</a:t>
            </a:r>
            <a:endParaRPr lang="de-DE" sz="16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Rammstedt, B., Martin, S., Zabal, A., Konradt, I., Maehler, D. B., Perry, A., Massing, N., Ackermann-Piek, D., &amp; Helmschrott, S. (2016). 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Programme for the International Assessment of Adult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Competencies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(PIAAC), Germany –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Reduced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sym typeface="Wingdings" panose="05000000000000000000" pitchFamily="2" charset="2"/>
              </a:rPr>
              <a:t>version</a:t>
            </a:r>
            <a:r>
              <a:rPr lang="de-DE" sz="1600" i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(ZA5845; Version 2.2.0). GESIS Data Archive, Cologne. 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  <a:hlinkClick r:id="rId7"/>
              </a:rPr>
              <a:t>https://doi.org/10.4232/1.12660</a:t>
            </a:r>
            <a:r>
              <a:rPr lang="de-DE" sz="1600" dirty="0">
                <a:solidFill>
                  <a:srgbClr val="000000"/>
                </a:solidFill>
                <a:sym typeface="Wingdings" panose="05000000000000000000" pitchFamily="2" charset="2"/>
              </a:rPr>
              <a:t>  </a:t>
            </a:r>
          </a:p>
        </p:txBody>
      </p:sp>
      <p:pic>
        <p:nvPicPr>
          <p:cNvPr id="12" name="Grafik 11" descr="Bücher im Regal mit einfarbiger Füllung">
            <a:extLst>
              <a:ext uri="{FF2B5EF4-FFF2-40B4-BE49-F238E27FC236}">
                <a16:creationId xmlns:a16="http://schemas.microsoft.com/office/drawing/2014/main" id="{8EDB0A64-C0A1-3F19-318E-C2FC48F666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5385" y="810831"/>
            <a:ext cx="1081338" cy="1081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E2D8C0-15C6-7D9F-654A-1FECF61BD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1491" y="1133331"/>
            <a:ext cx="562805" cy="758838"/>
          </a:xfrm>
          <a:prstGeom prst="rect">
            <a:avLst/>
          </a:prstGeom>
          <a:scene3d>
            <a:camera prst="orthographicFront">
              <a:rot lat="0" lon="2099990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397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AF5BB4-E408-43D7-985D-D2FACD1B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Ansprechpartnerin / Kontakt für Rückfragen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327A35-BBAA-4A62-ADCD-00D051E8F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574" y="2219151"/>
            <a:ext cx="4836529" cy="3176203"/>
          </a:xfrm>
        </p:spPr>
        <p:txBody>
          <a:bodyPr>
            <a:normAutofit/>
          </a:bodyPr>
          <a:lstStyle/>
          <a:p>
            <a:pPr marL="36000" lvl="0" indent="0">
              <a:buNone/>
            </a:pPr>
            <a:r>
              <a:rPr lang="de-DE" sz="18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6000" lvl="0" indent="0">
              <a:spcAft>
                <a:spcPts val="0"/>
              </a:spcAft>
              <a:buNone/>
            </a:pPr>
            <a:r>
              <a:rPr lang="de-DE" sz="18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PD Dr. Débora Maehler</a:t>
            </a:r>
            <a:br>
              <a:rPr lang="de-DE" sz="18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1800" dirty="0">
                <a:solidFill>
                  <a:srgbClr val="000000"/>
                </a:solidFill>
              </a:rPr>
              <a:t>FDZ PIAAC am GESIS - Leibniz-Institut für Sozialwissenschaften</a:t>
            </a:r>
          </a:p>
          <a:p>
            <a:pPr marL="36000" lv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B6, 4-5</a:t>
            </a:r>
          </a:p>
          <a:p>
            <a:pPr marL="36000" lv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68159 Mannheim</a:t>
            </a:r>
          </a:p>
          <a:p>
            <a:pPr marL="36000" lvl="0" indent="0"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36000" lvl="0" indent="0">
              <a:buNone/>
            </a:pPr>
            <a:r>
              <a:rPr lang="de-DE" sz="1800" dirty="0">
                <a:solidFill>
                  <a:srgbClr val="000000"/>
                </a:solidFill>
              </a:rPr>
              <a:t>fdz-piaac@gesis.org</a:t>
            </a:r>
            <a:br>
              <a:rPr lang="de-DE" sz="1800" dirty="0">
                <a:solidFill>
                  <a:srgbClr val="000000"/>
                </a:solidFill>
              </a:rPr>
            </a:br>
            <a:r>
              <a:rPr lang="de-DE" sz="1800" dirty="0">
                <a:solidFill>
                  <a:srgbClr val="000000"/>
                </a:solidFill>
                <a:hlinkClick r:id="rId2"/>
              </a:rPr>
              <a:t>https://www.gesis.org/piaac/fdz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EA8087-C335-4793-9848-32B72A97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A440EC1F-8B34-4CC3-84A8-AFA936CE8003}"/>
              </a:ext>
            </a:extLst>
          </p:cNvPr>
          <p:cNvSpPr txBox="1">
            <a:spLocks/>
          </p:cNvSpPr>
          <p:nvPr/>
        </p:nvSpPr>
        <p:spPr>
          <a:xfrm>
            <a:off x="11489475" y="6423025"/>
            <a:ext cx="550800" cy="2736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6DDEF-6F62-4E10-A7D9-534B7EFA16E6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77D318-4AE3-4CBE-B0CF-ECF048ED0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9286" y="6049088"/>
            <a:ext cx="1086433" cy="38272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7A61E53-EC21-4164-91EC-43BA8391D0E7}"/>
              </a:ext>
            </a:extLst>
          </p:cNvPr>
          <p:cNvSpPr/>
          <p:nvPr/>
        </p:nvSpPr>
        <p:spPr>
          <a:xfrm>
            <a:off x="665852" y="5994796"/>
            <a:ext cx="5991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9ED4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KonsortSWD</a:t>
            </a:r>
            <a:r>
              <a:rPr lang="de-DE" sz="1400" dirty="0">
                <a:ea typeface="Calibri" panose="020F0502020204030204" pitchFamily="34" charset="0"/>
              </a:rPr>
              <a:t> wird Rahmen der NFDI durch die Deutsche Forschungsgemeinschaft (DFG) gefördert - Projektnummer: </a:t>
            </a:r>
            <a:r>
              <a:rPr lang="de-DE" sz="1400" b="1" dirty="0">
                <a:solidFill>
                  <a:srgbClr val="009ED4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442494171</a:t>
            </a:r>
            <a:endParaRPr lang="de-DE" sz="1400" b="1" dirty="0">
              <a:solidFill>
                <a:srgbClr val="009ED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797139-7AB7-4406-D1D8-317D46867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9" y="2603079"/>
            <a:ext cx="4620690" cy="2600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F63A2B0-63DA-B591-1F88-7CDAD3F78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8000">
            <a:off x="415134" y="6018483"/>
            <a:ext cx="329249" cy="443931"/>
          </a:xfrm>
          <a:prstGeom prst="rect">
            <a:avLst/>
          </a:prstGeom>
          <a:scene3d>
            <a:camera prst="orthographicFront">
              <a:rot lat="0" lon="1049998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5159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2CD6FC-C311-757B-9428-59871A2B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t>18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3BD1CC-FF68-B84F-232C-202DC2FD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Zusatzinfos</a:t>
            </a:r>
          </a:p>
        </p:txBody>
      </p:sp>
    </p:spTree>
    <p:extLst>
      <p:ext uri="{BB962C8B-B14F-4D97-AF65-F5344CB8AC3E}">
        <p14:creationId xmlns:p14="http://schemas.microsoft.com/office/powerpoint/2010/main" val="83116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7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68C8BD-DF3A-7456-7EDD-5DB00F12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Webseite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FDZ PIAAC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2369FAB9-362F-3D45-E52D-13F53D2A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605" y="640080"/>
            <a:ext cx="6468192" cy="557881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10D250-ABDD-4AA4-08F8-AB11B8BC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466DDEF-6F62-4E10-A7D9-534B7EFA16E6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E37B97-94C1-DD7C-6E83-D8812B0A5DD6}"/>
              </a:ext>
            </a:extLst>
          </p:cNvPr>
          <p:cNvSpPr txBox="1"/>
          <p:nvPr/>
        </p:nvSpPr>
        <p:spPr>
          <a:xfrm>
            <a:off x="4805680" y="6261913"/>
            <a:ext cx="6120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tx2"/>
                </a:solidFill>
                <a:hlinkClick r:id="rId2"/>
              </a:rPr>
              <a:t>https://www.gesis.org/piaac/fdz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701649-3B67-49AA-A50B-CDB44F3E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EB81C7-9A55-432B-B59D-2FB03C15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PIAAC 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76D9B4A-10C3-4190-8E00-DD1DB854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9" y="415829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B70A165-C64F-452A-8179-8D8B7868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917B101-57DD-4577-A2C9-F8C19365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3723C7A-95A1-4794-9753-EE19B7308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7561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BA96D5B-9CD9-48E7-B8F6-A7FC61C3A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74" y="333467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CE25312-A48F-4902-AF9F-7430E1223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7" y="415829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17A8C417-0014-44B8-B4DA-699376417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3467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430EFAF-E006-496B-95F5-7B9707A42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A4A7367-DE7A-4244-ABB5-EC4D04684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FBE2DB3C-36BD-4092-9920-F36B6C3C5B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818492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678C50E7-135E-476B-8B83-B50C71842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9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EFC2ADB-B917-49F8-BF71-BCEFF77968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167561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E2212EE-FA66-41C6-A886-AF19FA94BD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8FD59E51-185B-4CDF-991C-5ACC168720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74" y="415829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9E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C8256D89-05DB-43D9-A3CC-2E31D67E4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7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4D6D4C2-AF7B-4483-9D38-BF4A193FB8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7" y="167561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6C24F37-EB34-47EB-AB7E-AD249B115A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1675610"/>
            <a:ext cx="1308099" cy="73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43E38615-BC7B-481D-9C18-EFD7E1BDC6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3" y="5818492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2F4F09F4-D36E-4591-9463-CC5D4E1B10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74" y="167561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A7A931F8-5573-49A8-9DFC-EA0D1855DD5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3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10C4FE8A-E761-4261-BE32-5A40507912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3" y="167561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A58B1B0B-1701-4372-B728-DD202F0DB19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3334670"/>
            <a:ext cx="1308098" cy="736272"/>
          </a:xfrm>
          <a:prstGeom prst="rect">
            <a:avLst/>
          </a:prstGeom>
          <a:noFill/>
          <a:ln w="6350"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C528BEB-AEAB-4E42-B67F-78622398C17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7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EB273EB9-81A0-4B49-A752-D0A392CA71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9" y="333467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D528E5BA-0D7A-4AF7-B119-7195A860D8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333467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58FD003C-5D4B-4967-86B4-2E45C2B76E1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5818492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1BD4A5C8-ADCC-4DF9-BAAF-7DA569685E6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C4FE0545-C8F1-4ADC-969C-0E7D2E08263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3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56AE5528-0454-4989-864D-AAEB7C40595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5829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5E7C161-07B6-45C7-89DF-4559A514AD0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4158290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A59F4F1A-73F9-4A9E-82A1-2EE6CB7356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74" y="2500976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DA33E0BB-5AAC-408C-BA39-70766F15E51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1" y="5818492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FE20452-97CB-4288-9CA0-4321AB82E04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7" y="5818492"/>
            <a:ext cx="1308098" cy="73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D7799A1E-C0BF-4E36-8946-F00AD2F0B28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421" y="4158290"/>
            <a:ext cx="1308099" cy="736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2DB71DB7-ADBF-40C7-B0F1-00ECB8A8509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74" y="4991701"/>
            <a:ext cx="1308098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44921F8E-0B5E-41BF-B132-535A5211FA1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3" y="3334670"/>
            <a:ext cx="1308098" cy="736272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C7F0DF9-9D03-4686-B7D1-7EF51055840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8" y="5818492"/>
            <a:ext cx="1308099" cy="736272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0EDFF2E-3582-4AB2-A1B5-FA7B4B20B27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8" y="4994872"/>
            <a:ext cx="1308098" cy="736272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B85DEF-1877-4356-A8F7-C00BE7927E0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78" y="1674746"/>
            <a:ext cx="1311168" cy="738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387C89-4DA4-4EF7-B382-EF6B69A602B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92" y="3329771"/>
            <a:ext cx="1311168" cy="738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CDA9980E-FA97-4C49-8FF8-5BCC55C310E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8" y="5818491"/>
            <a:ext cx="1308099" cy="736273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1B4AE92-B453-43C2-9CD7-B794D2DDB91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10" y="4193476"/>
            <a:ext cx="1308099" cy="736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68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0996FD-C866-52DB-DC7D-B2446C49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OECD Skills Surveys 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A89E30B8-6EE0-1FFD-F948-6000729F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16" y="639592"/>
            <a:ext cx="6582673" cy="557881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B10E79-E219-EC10-AD03-F4527F78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466DDEF-6F62-4E10-A7D9-534B7EFA16E6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20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B465EB-B225-7F3B-B27C-44BE4408897C}"/>
              </a:ext>
            </a:extLst>
          </p:cNvPr>
          <p:cNvSpPr txBox="1"/>
          <p:nvPr/>
        </p:nvSpPr>
        <p:spPr>
          <a:xfrm>
            <a:off x="4805680" y="6261913"/>
            <a:ext cx="6120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tx2"/>
                </a:solidFill>
              </a:rPr>
              <a:t>https://www.oecd.org/skills/piaac</a:t>
            </a:r>
          </a:p>
        </p:txBody>
      </p:sp>
    </p:spTree>
    <p:extLst>
      <p:ext uri="{BB962C8B-B14F-4D97-AF65-F5344CB8AC3E}">
        <p14:creationId xmlns:p14="http://schemas.microsoft.com/office/powerpoint/2010/main" val="421962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77DA7C-B30E-9D39-EFB3-109BAD84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276599" cy="2909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PIAAC - 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Kompetenzen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Beispielaufgaben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Ein Bild, das Kleidung, Text, Person, Mann enthält.&#10;&#10;Automatisch generierte Beschreibung">
            <a:extLst>
              <a:ext uri="{FF2B5EF4-FFF2-40B4-BE49-F238E27FC236}">
                <a16:creationId xmlns:a16="http://schemas.microsoft.com/office/drawing/2014/main" id="{7A7F92DE-D8D9-C0AC-5AF1-9ADACF9E6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5" b="-260"/>
          <a:stretch/>
        </p:blipFill>
        <p:spPr>
          <a:xfrm>
            <a:off x="4200042" y="1138265"/>
            <a:ext cx="7423676" cy="49155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59AC39-42A8-9F93-3368-0EE4B634B88E}"/>
              </a:ext>
            </a:extLst>
          </p:cNvPr>
          <p:cNvSpPr txBox="1"/>
          <p:nvPr/>
        </p:nvSpPr>
        <p:spPr>
          <a:xfrm>
            <a:off x="4994978" y="6326636"/>
            <a:ext cx="42147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2648">
              <a:spcAft>
                <a:spcPts val="600"/>
              </a:spcAft>
            </a:pPr>
            <a:r>
              <a:rPr lang="de-D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Quelle: https://www.gesis.org/piaac/piaac-2022/beispielaufgaben</a:t>
            </a:r>
            <a:endParaRPr lang="de-DE" sz="1000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50975BD3-628C-65A7-5D3B-CECCA7DD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466DDEF-6F62-4E10-A7D9-534B7EFA16E6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21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5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7199C7-326B-769A-EFC5-A6DAA6A7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802955"/>
            <a:ext cx="5481827" cy="1454051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200" dirty="0"/>
              <a:t>PIAAC – </a:t>
            </a:r>
            <a:br>
              <a:rPr lang="en-US" sz="3200" dirty="0"/>
            </a:br>
            <a:r>
              <a:rPr lang="en-US" sz="3200" dirty="0" err="1"/>
              <a:t>Hintergrundfragebogen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Bücher">
            <a:extLst>
              <a:ext uri="{FF2B5EF4-FFF2-40B4-BE49-F238E27FC236}">
                <a16:creationId xmlns:a16="http://schemas.microsoft.com/office/drawing/2014/main" id="{FDD63267-7494-F289-C367-677DD4AA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CFAC1-1FBC-EA26-FDBC-F389FA1FEB8A}"/>
              </a:ext>
            </a:extLst>
          </p:cNvPr>
          <p:cNvSpPr txBox="1"/>
          <p:nvPr/>
        </p:nvSpPr>
        <p:spPr>
          <a:xfrm>
            <a:off x="4625491" y="6409021"/>
            <a:ext cx="50443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 err="1"/>
              <a:t>Siehe</a:t>
            </a:r>
            <a:r>
              <a:rPr lang="en-US" sz="1000" dirty="0"/>
              <a:t> </a:t>
            </a:r>
            <a:r>
              <a:rPr lang="en-US" sz="1000" dirty="0" err="1"/>
              <a:t>auch</a:t>
            </a:r>
            <a:r>
              <a:rPr lang="en-US" sz="1000" dirty="0"/>
              <a:t> </a:t>
            </a:r>
            <a:r>
              <a:rPr lang="de-DE" sz="1000" b="0" i="0" dirty="0">
                <a:solidFill>
                  <a:srgbClr val="000000"/>
                </a:solidFill>
                <a:effectLst/>
              </a:rPr>
              <a:t>Zabal et al. (2014</a:t>
            </a:r>
            <a:r>
              <a:rPr lang="de-DE" sz="1000" dirty="0"/>
              <a:t>). </a:t>
            </a:r>
            <a:r>
              <a:rPr lang="de-DE" sz="1000" dirty="0">
                <a:hlinkClick r:id="rId5"/>
              </a:rPr>
              <a:t>PIAAC Germany 2012: Technical Report</a:t>
            </a:r>
            <a:endParaRPr lang="en-US" sz="1000" dirty="0"/>
          </a:p>
        </p:txBody>
      </p:sp>
      <p:graphicFrame>
        <p:nvGraphicFramePr>
          <p:cNvPr id="40" name="Textfeld 4">
            <a:extLst>
              <a:ext uri="{FF2B5EF4-FFF2-40B4-BE49-F238E27FC236}">
                <a16:creationId xmlns:a16="http://schemas.microsoft.com/office/drawing/2014/main" id="{305F835B-D5AE-09CF-7E8A-C32B542D9DED}"/>
              </a:ext>
            </a:extLst>
          </p:cNvPr>
          <p:cNvGraphicFramePr/>
          <p:nvPr/>
        </p:nvGraphicFramePr>
        <p:xfrm>
          <a:off x="804672" y="2421682"/>
          <a:ext cx="548182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7EB2DFF9-A0C1-F8C2-90F8-37C606AA2DC5}"/>
              </a:ext>
            </a:extLst>
          </p:cNvPr>
          <p:cNvSpPr txBox="1">
            <a:spLocks/>
          </p:cNvSpPr>
          <p:nvPr/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5466DDEF-6F62-4E10-A7D9-534B7EFA16E6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22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63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8ECC0A-3F12-964D-319D-7F3EE6B0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PIAAC-L Design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BF6B876-B5F9-B725-9544-B4402DB77F89}"/>
              </a:ext>
            </a:extLst>
          </p:cNvPr>
          <p:cNvSpPr/>
          <p:nvPr/>
        </p:nvSpPr>
        <p:spPr>
          <a:xfrm>
            <a:off x="1514792" y="2439638"/>
            <a:ext cx="1800000" cy="1208692"/>
          </a:xfrm>
          <a:prstGeom prst="rect">
            <a:avLst/>
          </a:prstGeom>
          <a:solidFill>
            <a:srgbClr val="D4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Teilnehmer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5.000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3DC6515-9B12-E017-DB9A-A605DB431479}"/>
              </a:ext>
            </a:extLst>
          </p:cNvPr>
          <p:cNvSpPr/>
          <p:nvPr/>
        </p:nvSpPr>
        <p:spPr>
          <a:xfrm>
            <a:off x="1514792" y="5638279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2012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CF43131-D8BE-0EF2-A8F1-35D4D98960DB}"/>
              </a:ext>
            </a:extLst>
          </p:cNvPr>
          <p:cNvSpPr/>
          <p:nvPr/>
        </p:nvSpPr>
        <p:spPr>
          <a:xfrm>
            <a:off x="3650584" y="5638279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2014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50C08E4-5300-772A-1686-43C8B521A9F7}"/>
              </a:ext>
            </a:extLst>
          </p:cNvPr>
          <p:cNvSpPr/>
          <p:nvPr/>
        </p:nvSpPr>
        <p:spPr>
          <a:xfrm>
            <a:off x="5786376" y="5638279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2015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C06536-3A90-E882-B1BF-389193E6F5F2}"/>
              </a:ext>
            </a:extLst>
          </p:cNvPr>
          <p:cNvSpPr/>
          <p:nvPr/>
        </p:nvSpPr>
        <p:spPr>
          <a:xfrm>
            <a:off x="7922168" y="5638279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2016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E552579-EAC6-0812-A105-8D0AC36F1350}"/>
              </a:ext>
            </a:extLst>
          </p:cNvPr>
          <p:cNvSpPr/>
          <p:nvPr/>
        </p:nvSpPr>
        <p:spPr>
          <a:xfrm>
            <a:off x="1514792" y="1832505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PIAAC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60E9938-DDF2-7C71-D817-BE5EBD9C910F}"/>
              </a:ext>
            </a:extLst>
          </p:cNvPr>
          <p:cNvSpPr/>
          <p:nvPr/>
        </p:nvSpPr>
        <p:spPr>
          <a:xfrm>
            <a:off x="3650584" y="1832505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PIAAC-L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B5D5658-DF16-F7E4-275F-FA4100DD900E}"/>
              </a:ext>
            </a:extLst>
          </p:cNvPr>
          <p:cNvSpPr/>
          <p:nvPr/>
        </p:nvSpPr>
        <p:spPr>
          <a:xfrm>
            <a:off x="5786376" y="1832505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PIAAC-L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3AFA57E-1BC0-F92E-075B-8F514E1FC7A0}"/>
              </a:ext>
            </a:extLst>
          </p:cNvPr>
          <p:cNvSpPr/>
          <p:nvPr/>
        </p:nvSpPr>
        <p:spPr>
          <a:xfrm>
            <a:off x="7922168" y="1832505"/>
            <a:ext cx="180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PIAAC-L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FFD2943-E819-7287-F61F-03A35224D351}"/>
              </a:ext>
            </a:extLst>
          </p:cNvPr>
          <p:cNvSpPr/>
          <p:nvPr/>
        </p:nvSpPr>
        <p:spPr>
          <a:xfrm>
            <a:off x="3650584" y="2439638"/>
            <a:ext cx="1800000" cy="1208692"/>
          </a:xfrm>
          <a:prstGeom prst="rect">
            <a:avLst/>
          </a:prstGeom>
          <a:solidFill>
            <a:srgbClr val="D4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Anker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3.758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HH-Mitglieder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2.473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62A0F55-9419-524B-AD8B-9EAD66F4688D}"/>
              </a:ext>
            </a:extLst>
          </p:cNvPr>
          <p:cNvSpPr/>
          <p:nvPr/>
        </p:nvSpPr>
        <p:spPr>
          <a:xfrm>
            <a:off x="5786376" y="2439638"/>
            <a:ext cx="1800000" cy="1208692"/>
          </a:xfrm>
          <a:prstGeom prst="rect">
            <a:avLst/>
          </a:prstGeom>
          <a:solidFill>
            <a:srgbClr val="D4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Anker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3.263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Partner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1.368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3A324DA-2059-796D-C1CD-70BA865E08A9}"/>
              </a:ext>
            </a:extLst>
          </p:cNvPr>
          <p:cNvSpPr/>
          <p:nvPr/>
        </p:nvSpPr>
        <p:spPr>
          <a:xfrm>
            <a:off x="7922168" y="2439638"/>
            <a:ext cx="1800000" cy="1208692"/>
          </a:xfrm>
          <a:prstGeom prst="rect">
            <a:avLst/>
          </a:prstGeom>
          <a:solidFill>
            <a:srgbClr val="D4E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72000" bIns="72000" rtlCol="0" anchor="t"/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Anker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2.967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HH-Mitglieder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n = 1.914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C8416D6-3E6E-2DDC-8A3C-7AEFBBBDEF73}"/>
              </a:ext>
            </a:extLst>
          </p:cNvPr>
          <p:cNvSpPr/>
          <p:nvPr/>
        </p:nvSpPr>
        <p:spPr>
          <a:xfrm>
            <a:off x="3650584" y="3773212"/>
            <a:ext cx="1800000" cy="174018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SOEP Core Instrumente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HH-Protokoll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478C859-904A-C9E7-E5E5-FD5169D90975}"/>
              </a:ext>
            </a:extLst>
          </p:cNvPr>
          <p:cNvSpPr/>
          <p:nvPr/>
        </p:nvSpPr>
        <p:spPr>
          <a:xfrm>
            <a:off x="5786376" y="3773212"/>
            <a:ext cx="1800000" cy="174018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Fragebogen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(u.a. PIAAC-Items)</a:t>
            </a:r>
          </a:p>
          <a:p>
            <a:r>
              <a:rPr lang="de-DE" sz="1200" dirty="0">
                <a:solidFill>
                  <a:schemeClr val="tx1"/>
                </a:solidFill>
              </a:rPr>
              <a:t>Kompetenzmessung</a:t>
            </a:r>
            <a:endParaRPr lang="de-DE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PIAAC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Lesekompetenz &amp; Alltagsmathematische Kompetenz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tx1"/>
                </a:solidFill>
              </a:rPr>
              <a:t>NEPS</a:t>
            </a:r>
            <a:br>
              <a:rPr lang="de-DE" sz="1100" b="1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Lesen und Rechnen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602A5EE-4858-7EE0-C2D9-CF37B7D7A8AA}"/>
              </a:ext>
            </a:extLst>
          </p:cNvPr>
          <p:cNvSpPr/>
          <p:nvPr/>
        </p:nvSpPr>
        <p:spPr>
          <a:xfrm>
            <a:off x="7922168" y="3773212"/>
            <a:ext cx="1800000" cy="174018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SOEP (verkürzt)</a:t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HH-Protokoll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HH-Fragebogen</a:t>
            </a:r>
          </a:p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SOEP Kognitive Kurzskalen</a:t>
            </a:r>
          </a:p>
          <a:p>
            <a:pPr>
              <a:spcAft>
                <a:spcPts val="600"/>
              </a:spcAft>
            </a:pPr>
            <a:r>
              <a:rPr lang="de-DE" sz="1200" b="1" dirty="0">
                <a:solidFill>
                  <a:schemeClr val="tx1"/>
                </a:solidFill>
              </a:rPr>
              <a:t>Zusatzstudie DIPF</a:t>
            </a:r>
            <a:br>
              <a:rPr lang="de-DE" sz="1200" b="1" dirty="0">
                <a:solidFill>
                  <a:schemeClr val="tx1"/>
                </a:solidFill>
              </a:rPr>
            </a:br>
            <a:r>
              <a:rPr lang="de-DE" sz="1200" dirty="0" err="1">
                <a:solidFill>
                  <a:schemeClr val="tx1"/>
                </a:solidFill>
              </a:rPr>
              <a:t>Number</a:t>
            </a:r>
            <a:r>
              <a:rPr lang="de-DE" sz="1200" dirty="0">
                <a:solidFill>
                  <a:schemeClr val="tx1"/>
                </a:solidFill>
              </a:rPr>
              <a:t> Series Study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41" name="Pfeil: Fünfeck 40">
            <a:extLst>
              <a:ext uri="{FF2B5EF4-FFF2-40B4-BE49-F238E27FC236}">
                <a16:creationId xmlns:a16="http://schemas.microsoft.com/office/drawing/2014/main" id="{225F8F5A-B991-A75E-7175-0DC866CBEE9D}"/>
              </a:ext>
            </a:extLst>
          </p:cNvPr>
          <p:cNvSpPr/>
          <p:nvPr/>
        </p:nvSpPr>
        <p:spPr>
          <a:xfrm>
            <a:off x="1514792" y="3773211"/>
            <a:ext cx="1596028" cy="1740183"/>
          </a:xfrm>
          <a:prstGeom prst="homePlate">
            <a:avLst>
              <a:gd name="adj" fmla="val 14346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Instrumente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F68F362-6ABE-8A27-3BA9-C46B7EB367ED}"/>
              </a:ext>
            </a:extLst>
          </p:cNvPr>
          <p:cNvCxnSpPr/>
          <p:nvPr/>
        </p:nvCxnSpPr>
        <p:spPr>
          <a:xfrm>
            <a:off x="1500509" y="2406447"/>
            <a:ext cx="823436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13F752C-CC90-C2B6-C265-140949B63185}"/>
              </a:ext>
            </a:extLst>
          </p:cNvPr>
          <p:cNvCxnSpPr/>
          <p:nvPr/>
        </p:nvCxnSpPr>
        <p:spPr>
          <a:xfrm>
            <a:off x="1500509" y="3713293"/>
            <a:ext cx="8234364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638CE3B-B9CD-4293-32B2-1E5AE8268A9D}"/>
              </a:ext>
            </a:extLst>
          </p:cNvPr>
          <p:cNvCxnSpPr/>
          <p:nvPr/>
        </p:nvCxnSpPr>
        <p:spPr>
          <a:xfrm>
            <a:off x="1500509" y="5573489"/>
            <a:ext cx="8234364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feil: Chevron 44">
            <a:extLst>
              <a:ext uri="{FF2B5EF4-FFF2-40B4-BE49-F238E27FC236}">
                <a16:creationId xmlns:a16="http://schemas.microsoft.com/office/drawing/2014/main" id="{17D5BF21-AA3A-2A60-9121-1EA9BDD70134}"/>
              </a:ext>
            </a:extLst>
          </p:cNvPr>
          <p:cNvSpPr/>
          <p:nvPr/>
        </p:nvSpPr>
        <p:spPr>
          <a:xfrm>
            <a:off x="3350140" y="1848104"/>
            <a:ext cx="256978" cy="4329112"/>
          </a:xfrm>
          <a:prstGeom prst="chevron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Pfeil: Chevron 45">
            <a:extLst>
              <a:ext uri="{FF2B5EF4-FFF2-40B4-BE49-F238E27FC236}">
                <a16:creationId xmlns:a16="http://schemas.microsoft.com/office/drawing/2014/main" id="{5AC55389-95B8-BF71-2F72-9C24939593B4}"/>
              </a:ext>
            </a:extLst>
          </p:cNvPr>
          <p:cNvSpPr/>
          <p:nvPr/>
        </p:nvSpPr>
        <p:spPr>
          <a:xfrm>
            <a:off x="5486234" y="1848104"/>
            <a:ext cx="256978" cy="4329112"/>
          </a:xfrm>
          <a:prstGeom prst="chevron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7" name="Pfeil: Chevron 46">
            <a:extLst>
              <a:ext uri="{FF2B5EF4-FFF2-40B4-BE49-F238E27FC236}">
                <a16:creationId xmlns:a16="http://schemas.microsoft.com/office/drawing/2014/main" id="{FF669C34-0290-EC0A-AF10-FEA8111BF4D9}"/>
              </a:ext>
            </a:extLst>
          </p:cNvPr>
          <p:cNvSpPr/>
          <p:nvPr/>
        </p:nvSpPr>
        <p:spPr>
          <a:xfrm>
            <a:off x="7622026" y="1848104"/>
            <a:ext cx="256978" cy="4329112"/>
          </a:xfrm>
          <a:prstGeom prst="chevron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94DC31B-600B-3CC6-AB61-9E18C94AE579}"/>
              </a:ext>
            </a:extLst>
          </p:cNvPr>
          <p:cNvSpPr txBox="1"/>
          <p:nvPr/>
        </p:nvSpPr>
        <p:spPr>
          <a:xfrm>
            <a:off x="1500508" y="6257354"/>
            <a:ext cx="82343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 err="1"/>
              <a:t>Siehe</a:t>
            </a:r>
            <a:r>
              <a:rPr lang="en-US" sz="1000" dirty="0"/>
              <a:t> </a:t>
            </a:r>
            <a:r>
              <a:rPr lang="en-US" sz="1000" dirty="0" err="1"/>
              <a:t>auch</a:t>
            </a:r>
            <a:r>
              <a:rPr lang="en-US" sz="1000" dirty="0"/>
              <a:t> </a:t>
            </a:r>
            <a:r>
              <a:rPr lang="en-US" sz="1000" dirty="0">
                <a:hlinkClick r:id="rId2"/>
              </a:rPr>
              <a:t>Martin et al. 2021</a:t>
            </a:r>
            <a:r>
              <a:rPr lang="en-US" sz="1000" dirty="0"/>
              <a:t>; </a:t>
            </a:r>
            <a:r>
              <a:rPr lang="en-US" sz="1000" dirty="0">
                <a:hlinkClick r:id="rId3"/>
              </a:rPr>
              <a:t>Martin et al., 2022</a:t>
            </a:r>
            <a:endParaRPr lang="en-US" sz="1000" dirty="0"/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45D84638-ACAB-F9FD-0401-5804A0B64030}"/>
              </a:ext>
            </a:extLst>
          </p:cNvPr>
          <p:cNvSpPr txBox="1">
            <a:spLocks/>
          </p:cNvSpPr>
          <p:nvPr/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5466DDEF-6F62-4E10-A7D9-534B7EFA16E6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23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Datenbestand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BD80BA-75D4-49A9-8E46-A50D3EBA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3845641"/>
            <a:ext cx="7447643" cy="1782999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+mj-lt"/>
              </a:rPr>
              <a:t>P</a:t>
            </a:r>
            <a:r>
              <a:rPr lang="en-US" sz="3600" dirty="0" err="1">
                <a:latin typeface="+mj-lt"/>
              </a:rPr>
              <a:t>rogramme</a:t>
            </a:r>
            <a:r>
              <a:rPr lang="en-US" sz="3600" dirty="0">
                <a:latin typeface="+mj-lt"/>
              </a:rPr>
              <a:t> for the </a:t>
            </a:r>
            <a:r>
              <a:rPr lang="en-US" sz="3600" b="1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nternational </a:t>
            </a:r>
            <a:r>
              <a:rPr lang="en-US" sz="3600" b="1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ssessment of </a:t>
            </a:r>
            <a:r>
              <a:rPr lang="en-US" sz="3600" b="1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dult </a:t>
            </a:r>
            <a:r>
              <a:rPr lang="en-US" sz="3600" b="1" dirty="0">
                <a:latin typeface="+mj-lt"/>
              </a:rPr>
              <a:t>C</a:t>
            </a:r>
            <a:r>
              <a:rPr lang="en-US" sz="3600" dirty="0">
                <a:latin typeface="+mj-lt"/>
              </a:rPr>
              <a:t>ompetencies</a:t>
            </a:r>
          </a:p>
          <a:p>
            <a:pPr algn="ctr"/>
            <a:r>
              <a:rPr lang="en-US" sz="3600" dirty="0">
                <a:latin typeface="+mj-lt"/>
              </a:rPr>
              <a:t>- PIAAC - </a:t>
            </a:r>
          </a:p>
        </p:txBody>
      </p:sp>
      <p:sp>
        <p:nvSpPr>
          <p:cNvPr id="10" name="Multiplikationszeichen 9">
            <a:extLst>
              <a:ext uri="{FF2B5EF4-FFF2-40B4-BE49-F238E27FC236}">
                <a16:creationId xmlns:a16="http://schemas.microsoft.com/office/drawing/2014/main" id="{59434B72-C97B-C63E-6D6C-9808D3D8E16D}"/>
              </a:ext>
            </a:extLst>
          </p:cNvPr>
          <p:cNvSpPr/>
          <p:nvPr/>
        </p:nvSpPr>
        <p:spPr>
          <a:xfrm>
            <a:off x="9830985" y="2827493"/>
            <a:ext cx="232154" cy="282463"/>
          </a:xfrm>
          <a:prstGeom prst="mathMultiply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8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53725"/>
            <a:ext cx="7214325" cy="630000"/>
          </a:xfrm>
        </p:spPr>
        <p:txBody>
          <a:bodyPr/>
          <a:lstStyle/>
          <a:p>
            <a:r>
              <a:rPr lang="de-DE" dirty="0"/>
              <a:t>Was ist das Besondere an diesen Daten? </a:t>
            </a:r>
          </a:p>
        </p:txBody>
      </p:sp>
      <p:pic>
        <p:nvPicPr>
          <p:cNvPr id="8" name="Grafik 7" descr="Glühbirne">
            <a:extLst>
              <a:ext uri="{FF2B5EF4-FFF2-40B4-BE49-F238E27FC236}">
                <a16:creationId xmlns:a16="http://schemas.microsoft.com/office/drawing/2014/main" id="{731F87CC-6567-4DE7-9058-5170602D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640658">
            <a:off x="7536527" y="21691"/>
            <a:ext cx="1491338" cy="149133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2E9DAE-FBFD-705E-C99A-D1D3F0099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07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0F66-E166-44E5-AD13-1D141EED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44000"/>
            <a:ext cx="7536814" cy="128342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</a:t>
            </a:r>
            <a:r>
              <a:rPr lang="en-US" dirty="0" err="1">
                <a:solidFill>
                  <a:schemeClr val="accent1"/>
                </a:solidFill>
              </a:rPr>
              <a:t>rogramme</a:t>
            </a:r>
            <a:r>
              <a:rPr lang="en-US" dirty="0">
                <a:solidFill>
                  <a:schemeClr val="accent1"/>
                </a:solidFill>
              </a:rPr>
              <a:t> for the </a:t>
            </a:r>
            <a:r>
              <a:rPr lang="en-US" b="1" dirty="0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nternational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ssessment of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dult </a:t>
            </a: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dirty="0">
                <a:solidFill>
                  <a:schemeClr val="accent1"/>
                </a:solidFill>
              </a:rPr>
              <a:t>ompetencies </a:t>
            </a:r>
          </a:p>
        </p:txBody>
      </p:sp>
      <p:graphicFrame>
        <p:nvGraphicFramePr>
          <p:cNvPr id="15" name="Inhaltsplatzhalter 2">
            <a:extLst>
              <a:ext uri="{FF2B5EF4-FFF2-40B4-BE49-F238E27FC236}">
                <a16:creationId xmlns:a16="http://schemas.microsoft.com/office/drawing/2014/main" id="{C9C5AF99-DFE9-C037-290D-5CAF2D26A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269409"/>
              </p:ext>
            </p:extLst>
          </p:nvPr>
        </p:nvGraphicFramePr>
        <p:xfrm>
          <a:off x="672000" y="2327424"/>
          <a:ext cx="8009357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8DD50A5D-D276-3D3F-47C9-EACAC7B1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52" y="3327063"/>
            <a:ext cx="602690" cy="8120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20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6737C68-7290-7B44-C68C-47935B2C0C58}"/>
              </a:ext>
            </a:extLst>
          </p:cNvPr>
          <p:cNvSpPr/>
          <p:nvPr/>
        </p:nvSpPr>
        <p:spPr>
          <a:xfrm>
            <a:off x="8547748" y="3607137"/>
            <a:ext cx="3492527" cy="32508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016DA7-0AB8-BAA4-B135-1391506DAA9D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3721" y="4252992"/>
            <a:ext cx="2781887" cy="177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41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53725"/>
            <a:ext cx="7214325" cy="630000"/>
          </a:xfrm>
        </p:spPr>
        <p:txBody>
          <a:bodyPr/>
          <a:lstStyle/>
          <a:p>
            <a:r>
              <a:rPr lang="de-DE" dirty="0"/>
              <a:t>Was können mir die Daten verraten? </a:t>
            </a:r>
          </a:p>
        </p:txBody>
      </p:sp>
      <p:pic>
        <p:nvPicPr>
          <p:cNvPr id="8" name="Grafik 7" descr="Glühbirne">
            <a:extLst>
              <a:ext uri="{FF2B5EF4-FFF2-40B4-BE49-F238E27FC236}">
                <a16:creationId xmlns:a16="http://schemas.microsoft.com/office/drawing/2014/main" id="{731F87CC-6567-4DE7-9058-5170602D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640658">
            <a:off x="7536527" y="21691"/>
            <a:ext cx="1491338" cy="14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5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0F66-E166-44E5-AD13-1D141EED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PIAAC Inhalte 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BBE59-5D21-F446-C4C2-2ACB6C41E8EC}"/>
              </a:ext>
            </a:extLst>
          </p:cNvPr>
          <p:cNvSpPr txBox="1">
            <a:spLocks/>
          </p:cNvSpPr>
          <p:nvPr/>
        </p:nvSpPr>
        <p:spPr>
          <a:xfrm>
            <a:off x="756256" y="5164239"/>
            <a:ext cx="8951959" cy="1061357"/>
          </a:xfrm>
          <a:prstGeom prst="rect">
            <a:avLst/>
          </a:prstGeom>
        </p:spPr>
        <p:txBody>
          <a:bodyPr>
            <a:no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00000"/>
              </a:lnSpc>
              <a:buNone/>
            </a:pPr>
            <a:r>
              <a:rPr lang="de-DE" sz="1600" strike="noStrike" spc="-1" dirty="0"/>
              <a:t>Forschungsfragen zu Themen wie: </a:t>
            </a:r>
            <a:r>
              <a:rPr lang="de-DE" sz="1600" b="0" strike="noStrike" spc="-1" dirty="0"/>
              <a:t>Determinanten kognitiver Kompetenzen, digitale Kompetenzen, kognitive Kompetenzen in verschiedenen Bevölkerungsgruppen (Alterskohorten, Gender, Migration), kognitive Kompetenzen und Arbeitsmarkt, kognitive Kompetenzen und Persönlichkeit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C4D4B6E-F7D5-15D2-F337-5768729ED5FE}"/>
              </a:ext>
            </a:extLst>
          </p:cNvPr>
          <p:cNvCxnSpPr>
            <a:cxnSpLocks/>
          </p:cNvCxnSpPr>
          <p:nvPr/>
        </p:nvCxnSpPr>
        <p:spPr>
          <a:xfrm>
            <a:off x="720000" y="4897914"/>
            <a:ext cx="895195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20289166-513F-DEE9-D868-B0903713D303}"/>
              </a:ext>
            </a:extLst>
          </p:cNvPr>
          <p:cNvSpPr/>
          <p:nvPr/>
        </p:nvSpPr>
        <p:spPr>
          <a:xfrm rot="10800000">
            <a:off x="4913021" y="4811444"/>
            <a:ext cx="819643" cy="352795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9023FF-82C2-5A6A-9446-0E580081B027}"/>
              </a:ext>
            </a:extLst>
          </p:cNvPr>
          <p:cNvSpPr txBox="1"/>
          <p:nvPr/>
        </p:nvSpPr>
        <p:spPr>
          <a:xfrm>
            <a:off x="3937173" y="1976345"/>
            <a:ext cx="2738683" cy="20313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72000" tIns="72000" rIns="72000" bIns="72000" rtlCol="0" anchor="t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Alltagsmathematische Kompetenz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Fähigkeit, mathematische Informationen abzurufen, zu verwenden, zu interpretieren und weiterzugeben.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6F653E7-6AE4-8339-6561-B8EE2E3E480C}"/>
              </a:ext>
            </a:extLst>
          </p:cNvPr>
          <p:cNvSpPr txBox="1"/>
          <p:nvPr/>
        </p:nvSpPr>
        <p:spPr>
          <a:xfrm>
            <a:off x="703670" y="1983427"/>
            <a:ext cx="2738683" cy="20313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72000" tIns="72000" rIns="72000" bIns="72000" rtlCol="0" anchor="t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Lesekompetenz</a:t>
            </a: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Fähigkeit, Informationen aus schriftlichen Texten zu verstehen, zu nutzen und zu interpretieren.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DD109E-411D-8A55-4DDC-734B5D5FB0CE}"/>
              </a:ext>
            </a:extLst>
          </p:cNvPr>
          <p:cNvSpPr txBox="1"/>
          <p:nvPr/>
        </p:nvSpPr>
        <p:spPr>
          <a:xfrm>
            <a:off x="6969532" y="1983426"/>
            <a:ext cx="2738683" cy="203884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lIns="72000" tIns="72000" rIns="72000" bIns="72000" rtlCol="0" anchor="t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Adaptives Problemlösen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(Zyklus II)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Fähigkeit, eigene Ziele in einer dynamischen Situation zu erreichen, bei der die  Methode zum Erreichen der Lösung nicht unmittelbar verfügbar ist.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1C1FF9E-E9F3-93F6-54B6-95D246DE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1299">
            <a:off x="10722427" y="5566090"/>
            <a:ext cx="1043598" cy="7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11787A1B-3FEB-879E-BB68-5B9F492DF0C2}"/>
              </a:ext>
            </a:extLst>
          </p:cNvPr>
          <p:cNvSpPr/>
          <p:nvPr/>
        </p:nvSpPr>
        <p:spPr>
          <a:xfrm>
            <a:off x="9655630" y="3346715"/>
            <a:ext cx="2230118" cy="2297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D07FFCD-BEB0-F134-0AD9-6AA9128DF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054" y="3725717"/>
            <a:ext cx="1231854" cy="153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0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D6E337-8398-4725-BA1D-340F8713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DDEF-6F62-4E10-A7D9-534B7EFA16E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64E938A-BD4A-46D4-9520-45DEDB60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53725"/>
            <a:ext cx="7433400" cy="630000"/>
          </a:xfrm>
        </p:spPr>
        <p:txBody>
          <a:bodyPr/>
          <a:lstStyle/>
          <a:p>
            <a:r>
              <a:rPr lang="de-DE" dirty="0"/>
              <a:t>Was haben Forschende mit diesen Daten schon herausgefunden?</a:t>
            </a:r>
          </a:p>
        </p:txBody>
      </p:sp>
    </p:spTree>
    <p:extLst>
      <p:ext uri="{BB962C8B-B14F-4D97-AF65-F5344CB8AC3E}">
        <p14:creationId xmlns:p14="http://schemas.microsoft.com/office/powerpoint/2010/main" val="12022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C15A60-43CE-4235-A3ED-B6813D0D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6DDEF-6F62-4E10-A7D9-534B7EFA1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0F66-E166-44E5-AD13-1D141EED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PIAAC Ergebnisse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BBE59-5D21-F446-C4C2-2ACB6C41E8EC}"/>
              </a:ext>
            </a:extLst>
          </p:cNvPr>
          <p:cNvSpPr txBox="1">
            <a:spLocks/>
          </p:cNvSpPr>
          <p:nvPr/>
        </p:nvSpPr>
        <p:spPr>
          <a:xfrm>
            <a:off x="720000" y="2008416"/>
            <a:ext cx="6083572" cy="1877784"/>
          </a:xfrm>
          <a:prstGeom prst="rect">
            <a:avLst/>
          </a:prstGeom>
        </p:spPr>
        <p:txBody>
          <a:bodyPr>
            <a:noAutofit/>
          </a:bodyPr>
          <a:lstStyle>
            <a:lvl1pPr marL="396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8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Font typeface="Wingdings" panose="05000000000000000000" pitchFamily="2" charset="2"/>
              <a:buChar char="§"/>
              <a:defRPr lang="de-DE" sz="32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defRPr/>
            </a:pPr>
            <a:r>
              <a:rPr lang="de-DE" sz="1600" dirty="0">
                <a:solidFill>
                  <a:srgbClr val="000000"/>
                </a:solidFill>
              </a:rPr>
              <a:t>OECD Bericht Skills Matter (</a:t>
            </a:r>
            <a:r>
              <a:rPr lang="de-DE" sz="1600" dirty="0">
                <a:solidFill>
                  <a:srgbClr val="000000"/>
                </a:solidFill>
                <a:hlinkClick r:id="rId3"/>
              </a:rPr>
              <a:t>OECD, 2019</a:t>
            </a:r>
            <a:r>
              <a:rPr lang="de-DE" sz="1600" dirty="0">
                <a:solidFill>
                  <a:srgbClr val="000000"/>
                </a:solidFill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ED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PIAAC Bibliographie (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4"/>
              </a:rPr>
              <a:t>Maehler et al., 2023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Beispiele aus der Forschungspraxis: “PIAAC (-L) in Applied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Economic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Research – 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Literature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Overview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” (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5"/>
              </a:rPr>
              <a:t>Videos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CD18161-32C5-D061-21F6-E75BEE1729B4}"/>
              </a:ext>
            </a:extLst>
          </p:cNvPr>
          <p:cNvGrpSpPr/>
          <p:nvPr/>
        </p:nvGrpSpPr>
        <p:grpSpPr>
          <a:xfrm>
            <a:off x="703671" y="4196622"/>
            <a:ext cx="10595700" cy="2179205"/>
            <a:chOff x="703671" y="4196622"/>
            <a:chExt cx="10595700" cy="2179205"/>
          </a:xfrm>
        </p:grpSpPr>
        <p:sp>
          <p:nvSpPr>
            <p:cNvPr id="3" name="Inhaltsplatzhalter 2">
              <a:extLst>
                <a:ext uri="{FF2B5EF4-FFF2-40B4-BE49-F238E27FC236}">
                  <a16:creationId xmlns:a16="http://schemas.microsoft.com/office/drawing/2014/main" id="{071009D3-83DE-E8E0-A54A-1A952A91A8CA}"/>
                </a:ext>
              </a:extLst>
            </p:cNvPr>
            <p:cNvSpPr txBox="1">
              <a:spLocks/>
            </p:cNvSpPr>
            <p:nvPr/>
          </p:nvSpPr>
          <p:spPr>
            <a:xfrm>
              <a:off x="720000" y="4651852"/>
              <a:ext cx="10394314" cy="17239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96000" indent="-36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ED4"/>
                </a:buClr>
                <a:buFont typeface="Wingdings" panose="05000000000000000000" pitchFamily="2" charset="2"/>
                <a:buChar char="§"/>
                <a:defRPr sz="3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8000" indent="-30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ED4"/>
                </a:buClr>
                <a:buFont typeface="Wingdings" panose="05000000000000000000" pitchFamily="2" charset="2"/>
                <a:buChar char="§"/>
                <a:defRPr lang="de-DE" sz="3200" kern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Symbol" panose="05050102010706020507" pitchFamily="18" charset="2"/>
                <a:buChar char="-"/>
              </a:pPr>
              <a:r>
                <a:rPr lang="de-DE" sz="1600" strike="noStrike" spc="-1" dirty="0"/>
                <a:t>Bildung der Eltern wirkt auf </a:t>
              </a:r>
              <a:r>
                <a:rPr lang="de-DE" sz="1600" strike="noStrike" spc="-1" dirty="0" err="1"/>
                <a:t>kog</a:t>
              </a:r>
              <a:r>
                <a:rPr lang="de-DE" sz="1600" strike="noStrike" spc="-1" dirty="0"/>
                <a:t>. Kompetenzen bis ins Erwachsenenalter (OECD, 2019)</a:t>
              </a:r>
            </a:p>
            <a:p>
              <a:pPr>
                <a:buFont typeface="Symbol" panose="05050102010706020507" pitchFamily="18" charset="2"/>
                <a:buChar char="-"/>
              </a:pPr>
              <a:r>
                <a:rPr lang="de-DE" sz="1600" strike="noStrike" spc="-1" dirty="0"/>
                <a:t>Kog. Kompetenzen von Lehrkräften wirken auf Leistung der Schüler (</a:t>
              </a:r>
              <a:r>
                <a:rPr lang="de-DE" sz="1600" strike="noStrike" spc="-1" dirty="0" err="1"/>
                <a:t>Hanushek</a:t>
              </a:r>
              <a:r>
                <a:rPr lang="de-DE" sz="1600" strike="noStrike" spc="-1" dirty="0"/>
                <a:t> et al., 2019)</a:t>
              </a:r>
            </a:p>
            <a:p>
              <a:pPr>
                <a:buFont typeface="Symbol" panose="05050102010706020507" pitchFamily="18" charset="2"/>
                <a:buChar char="-"/>
              </a:pPr>
              <a:r>
                <a:rPr lang="de-DE" sz="1600" strike="noStrike" spc="-1" dirty="0"/>
                <a:t>Kog. Kompetenzen gehen mit höheren Einkommen einher (OECD, 2019)</a:t>
              </a:r>
            </a:p>
            <a:p>
              <a:pPr>
                <a:buFont typeface="Symbol" panose="05050102010706020507" pitchFamily="18" charset="2"/>
                <a:buChar char="-"/>
              </a:pPr>
              <a:r>
                <a:rPr lang="de-DE" sz="1600" strike="noStrike" spc="-1" dirty="0"/>
                <a:t>Erwachsene mit höheren </a:t>
              </a:r>
              <a:r>
                <a:rPr lang="de-DE" sz="1600" strike="noStrike" spc="-1" dirty="0" err="1"/>
                <a:t>kog</a:t>
              </a:r>
              <a:r>
                <a:rPr lang="de-DE" sz="1600" strike="noStrike" spc="-1" dirty="0"/>
                <a:t>. Kompetenzen besuchen häufiger Weiterbildung, aber kein Zuwachs an Kenntnissen (Gauly &amp; Lechner, 2019)</a:t>
              </a:r>
            </a:p>
          </p:txBody>
        </p:sp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8DB94AFD-E165-102A-37D6-3A6F8CF6C807}"/>
                </a:ext>
              </a:extLst>
            </p:cNvPr>
            <p:cNvSpPr/>
            <p:nvPr/>
          </p:nvSpPr>
          <p:spPr>
            <a:xfrm rot="10800000">
              <a:off x="5591700" y="4196622"/>
              <a:ext cx="819643" cy="352795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F8D70C19-533A-069F-9C5A-8E464FDDCE3F}"/>
                </a:ext>
              </a:extLst>
            </p:cNvPr>
            <p:cNvCxnSpPr>
              <a:cxnSpLocks/>
            </p:cNvCxnSpPr>
            <p:nvPr/>
          </p:nvCxnSpPr>
          <p:spPr>
            <a:xfrm>
              <a:off x="703671" y="4373019"/>
              <a:ext cx="10595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0F9C4EC-6ED8-FF08-31DD-0A1D68C55092}"/>
              </a:ext>
            </a:extLst>
          </p:cNvPr>
          <p:cNvGrpSpPr/>
          <p:nvPr/>
        </p:nvGrpSpPr>
        <p:grpSpPr>
          <a:xfrm>
            <a:off x="6724504" y="529650"/>
            <a:ext cx="5372100" cy="5089071"/>
            <a:chOff x="6724504" y="529650"/>
            <a:chExt cx="5372100" cy="508907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1CE9786-1A64-855A-8C57-D0857E130DDC}"/>
                </a:ext>
              </a:extLst>
            </p:cNvPr>
            <p:cNvGrpSpPr/>
            <p:nvPr/>
          </p:nvGrpSpPr>
          <p:grpSpPr>
            <a:xfrm>
              <a:off x="6724504" y="529650"/>
              <a:ext cx="5372100" cy="5089071"/>
              <a:chOff x="6724504" y="529650"/>
              <a:chExt cx="5372100" cy="5089071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20D83AA8-7388-5796-B1DD-C1961262FC9D}"/>
                  </a:ext>
                </a:extLst>
              </p:cNvPr>
              <p:cNvSpPr/>
              <p:nvPr/>
            </p:nvSpPr>
            <p:spPr>
              <a:xfrm>
                <a:off x="6724504" y="529650"/>
                <a:ext cx="5372100" cy="50890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F2A515BF-0570-2183-5BE2-352E82F5589B}"/>
                  </a:ext>
                </a:extLst>
              </p:cNvPr>
              <p:cNvGrpSpPr/>
              <p:nvPr/>
            </p:nvGrpSpPr>
            <p:grpSpPr>
              <a:xfrm>
                <a:off x="7652657" y="1133991"/>
                <a:ext cx="3532414" cy="3544992"/>
                <a:chOff x="7158852" y="3574276"/>
                <a:chExt cx="2620279" cy="2686615"/>
              </a:xfrm>
            </p:grpSpPr>
            <p:pic>
              <p:nvPicPr>
                <p:cNvPr id="9" name="Grafik 8">
                  <a:extLst>
                    <a:ext uri="{FF2B5EF4-FFF2-40B4-BE49-F238E27FC236}">
                      <a16:creationId xmlns:a16="http://schemas.microsoft.com/office/drawing/2014/main" id="{8F802B5B-0C55-48D5-211D-0044072BE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grayscl/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00000"/>
                          </a14:imgEffect>
                        </a14:imgLayer>
                      </a14:imgProps>
                    </a:ext>
                  </a:extLst>
                </a:blip>
                <a:srcRect l="-1" t="1205" r="438" b="-17"/>
                <a:stretch/>
              </p:blipFill>
              <p:spPr>
                <a:xfrm>
                  <a:off x="7158852" y="3574276"/>
                  <a:ext cx="2620279" cy="268661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6DFF6A93-3CCD-6F19-71A8-5BDA18488448}"/>
                    </a:ext>
                  </a:extLst>
                </p:cNvPr>
                <p:cNvSpPr/>
                <p:nvPr/>
              </p:nvSpPr>
              <p:spPr>
                <a:xfrm>
                  <a:off x="7537878" y="4766251"/>
                  <a:ext cx="1601384" cy="99493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3135716-3CB2-656A-090B-5DBC5D8D9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3274" y="3127318"/>
                <a:ext cx="602690" cy="812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895C2C69-E1B2-6C27-32F2-16CD08DC9469}"/>
                </a:ext>
              </a:extLst>
            </p:cNvPr>
            <p:cNvSpPr/>
            <p:nvPr/>
          </p:nvSpPr>
          <p:spPr>
            <a:xfrm>
              <a:off x="7647214" y="2726871"/>
              <a:ext cx="3543300" cy="761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37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tolw1Zn0ag8Cs9RX0z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tolw1Zn0ag8Cs9RX0z2w"/>
</p:tagLst>
</file>

<file path=ppt/theme/theme1.xml><?xml version="1.0" encoding="utf-8"?>
<a:theme xmlns:a="http://schemas.openxmlformats.org/drawingml/2006/main" name="Office">
  <a:themeElements>
    <a:clrScheme name="KonsortSWD">
      <a:dk1>
        <a:srgbClr val="000000"/>
      </a:dk1>
      <a:lt1>
        <a:srgbClr val="FFFFFF"/>
      </a:lt1>
      <a:dk2>
        <a:srgbClr val="494C5D"/>
      </a:dk2>
      <a:lt2>
        <a:srgbClr val="FFFFFF"/>
      </a:lt2>
      <a:accent1>
        <a:srgbClr val="009ED4"/>
      </a:accent1>
      <a:accent2>
        <a:srgbClr val="E73331"/>
      </a:accent2>
      <a:accent3>
        <a:srgbClr val="90BA1E"/>
      </a:accent3>
      <a:accent4>
        <a:srgbClr val="D4EDF9"/>
      </a:accent4>
      <a:accent5>
        <a:srgbClr val="FCDDD3"/>
      </a:accent5>
      <a:accent6>
        <a:srgbClr val="ECF3DA"/>
      </a:accent6>
      <a:hlink>
        <a:srgbClr val="7F7F7F"/>
      </a:hlink>
      <a:folHlink>
        <a:srgbClr val="7F7F7F"/>
      </a:folHlink>
    </a:clrScheme>
    <a:fontScheme name="KonsortSWD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KonsortSWD_ppt.potx" id="{6034871B-D7C9-4303-8AF2-628EB576E571}" vid="{36EC5EC2-68E6-4ADF-B425-D2328F4149B4}"/>
    </a:ext>
  </a:extLst>
</a:theme>
</file>

<file path=ppt/theme/theme2.xml><?xml version="1.0" encoding="utf-8"?>
<a:theme xmlns:a="http://schemas.openxmlformats.org/drawingml/2006/main" name="1_Office">
  <a:themeElements>
    <a:clrScheme name="KonsortSWD">
      <a:dk1>
        <a:srgbClr val="000000"/>
      </a:dk1>
      <a:lt1>
        <a:srgbClr val="FFFFFF"/>
      </a:lt1>
      <a:dk2>
        <a:srgbClr val="494D5C"/>
      </a:dk2>
      <a:lt2>
        <a:srgbClr val="FFFFFF"/>
      </a:lt2>
      <a:accent1>
        <a:srgbClr val="009ED4"/>
      </a:accent1>
      <a:accent2>
        <a:srgbClr val="E73331"/>
      </a:accent2>
      <a:accent3>
        <a:srgbClr val="008951"/>
      </a:accent3>
      <a:accent4>
        <a:srgbClr val="D4EDF9"/>
      </a:accent4>
      <a:accent5>
        <a:srgbClr val="FCDDD3"/>
      </a:accent5>
      <a:accent6>
        <a:srgbClr val="DAE4DC"/>
      </a:accent6>
      <a:hlink>
        <a:srgbClr val="7F7F7F"/>
      </a:hlink>
      <a:folHlink>
        <a:srgbClr val="7F7F7F"/>
      </a:folHlink>
    </a:clrScheme>
    <a:fontScheme name="KonsortSWD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KonsortSWD_ppt.potx" id="{6034871B-D7C9-4303-8AF2-628EB576E571}" vid="{1D91E78D-FA1E-4BC4-96DB-0C1EA0CD5E3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Vorlage_KonsortSWD_ppt</Template>
  <TotalTime>0</TotalTime>
  <Words>1468</Words>
  <Application>Microsoft Office PowerPoint</Application>
  <PresentationFormat>Breitbild</PresentationFormat>
  <Paragraphs>171</Paragraphs>
  <Slides>23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Georgia</vt:lpstr>
      <vt:lpstr>Segoe UI</vt:lpstr>
      <vt:lpstr>Segoe UI Semibold</vt:lpstr>
      <vt:lpstr>Source Sans Pro</vt:lpstr>
      <vt:lpstr>Symbol</vt:lpstr>
      <vt:lpstr>Wingdings</vt:lpstr>
      <vt:lpstr>Office</vt:lpstr>
      <vt:lpstr>1_Office</vt:lpstr>
      <vt:lpstr>PowerPoint-Präsentation</vt:lpstr>
      <vt:lpstr>PIAAC </vt:lpstr>
      <vt:lpstr>Datenbestand</vt:lpstr>
      <vt:lpstr>Was ist das Besondere an diesen Daten? </vt:lpstr>
      <vt:lpstr>Programme for the International Assessment of Adult Competencies </vt:lpstr>
      <vt:lpstr>Was können mir die Daten verraten? </vt:lpstr>
      <vt:lpstr>PIAAC Inhalte </vt:lpstr>
      <vt:lpstr>Was haben Forschende mit diesen Daten schon herausgefunden?</vt:lpstr>
      <vt:lpstr>PIAAC Ergebnisse</vt:lpstr>
      <vt:lpstr>Datenzugang &amp; Datennutzung </vt:lpstr>
      <vt:lpstr>PowerPoint-Präsentation</vt:lpstr>
      <vt:lpstr>Ausblick: Was gibt es noch?</vt:lpstr>
      <vt:lpstr>Ausblick</vt:lpstr>
      <vt:lpstr>PowerPoint-Präsentation</vt:lpstr>
      <vt:lpstr>Referenzen</vt:lpstr>
      <vt:lpstr>Referenzen</vt:lpstr>
      <vt:lpstr>Ansprechpartnerin / Kontakt für Rückfragen</vt:lpstr>
      <vt:lpstr>Zusatzinfos</vt:lpstr>
      <vt:lpstr>Webseite FDZ PIAAC</vt:lpstr>
      <vt:lpstr>OECD Skills Surveys </vt:lpstr>
      <vt:lpstr>PIAAC -  Kompetenzen: Beispielaufgaben</vt:lpstr>
      <vt:lpstr>PIAAC –  Hintergrundfragebogen</vt:lpstr>
      <vt:lpstr>PIAAC-L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KonsortSWD Vorlage Folien</dc:title>
  <dc:creator>Claudia Kreutz</dc:creator>
  <cp:lastModifiedBy>Maehler, Débora</cp:lastModifiedBy>
  <cp:revision>279</cp:revision>
  <cp:lastPrinted>2023-10-18T10:14:54Z</cp:lastPrinted>
  <dcterms:created xsi:type="dcterms:W3CDTF">2023-06-06T12:44:55Z</dcterms:created>
  <dcterms:modified xsi:type="dcterms:W3CDTF">2023-10-19T12:35:04Z</dcterms:modified>
</cp:coreProperties>
</file>