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8" r:id="rId2"/>
    <p:sldId id="259" r:id="rId3"/>
  </p:sldIdLst>
  <p:sldSz cx="20880388" cy="180006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emplate" id="{2A27D2EA-3BEE-42D6-B02F-664E9AF9CDD6}">
          <p14:sldIdLst>
            <p14:sldId id="258"/>
            <p14:sldId id="259"/>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F7E47E4-9DA4-08A5-8CD8-8332291ED8AA}" name="Weiss, Bernd" initials="WB" userId="S::Bernd.Weiss@gesis.org::0ad46d6e-230c-4143-90a9-8b5e6a1e861a" providerId="AD"/>
  <p188:author id="{EB55D8ED-E491-C637-B4A7-681EEFB024CB}" name="Pötzschke, Steffen" initials="PS" userId="S::Steffen.Poetzschke@gesis.org::e8dd9615-463c-4ce9-81f9-3de948877cb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949" autoAdjust="0"/>
    <p:restoredTop sz="94660"/>
  </p:normalViewPr>
  <p:slideViewPr>
    <p:cSldViewPr snapToGrid="0">
      <p:cViewPr>
        <p:scale>
          <a:sx n="66" d="100"/>
          <a:sy n="66" d="100"/>
        </p:scale>
        <p:origin x="894" y="-18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566029" y="2945943"/>
            <a:ext cx="17748330" cy="6266897"/>
          </a:xfrm>
        </p:spPr>
        <p:txBody>
          <a:bodyPr anchor="b"/>
          <a:lstStyle>
            <a:lvl1pPr algn="ctr">
              <a:defRPr sz="13701"/>
            </a:lvl1pPr>
          </a:lstStyle>
          <a:p>
            <a:r>
              <a:rPr lang="de-DE"/>
              <a:t>Mastertitelformat bearbeiten</a:t>
            </a:r>
            <a:endParaRPr lang="en-US" dirty="0"/>
          </a:p>
        </p:txBody>
      </p:sp>
      <p:sp>
        <p:nvSpPr>
          <p:cNvPr id="3" name="Subtitle 2"/>
          <p:cNvSpPr>
            <a:spLocks noGrp="1"/>
          </p:cNvSpPr>
          <p:nvPr>
            <p:ph type="subTitle" idx="1"/>
          </p:nvPr>
        </p:nvSpPr>
        <p:spPr>
          <a:xfrm>
            <a:off x="2610049" y="9454516"/>
            <a:ext cx="15660291" cy="4345992"/>
          </a:xfrm>
        </p:spPr>
        <p:txBody>
          <a:bodyPr/>
          <a:lstStyle>
            <a:lvl1pPr marL="0" indent="0" algn="ctr">
              <a:buNone/>
              <a:defRPr sz="5480"/>
            </a:lvl1pPr>
            <a:lvl2pPr marL="1044016" indent="0" algn="ctr">
              <a:buNone/>
              <a:defRPr sz="4567"/>
            </a:lvl2pPr>
            <a:lvl3pPr marL="2088032" indent="0" algn="ctr">
              <a:buNone/>
              <a:defRPr sz="4110"/>
            </a:lvl3pPr>
            <a:lvl4pPr marL="3132049" indent="0" algn="ctr">
              <a:buNone/>
              <a:defRPr sz="3654"/>
            </a:lvl4pPr>
            <a:lvl5pPr marL="4176065" indent="0" algn="ctr">
              <a:buNone/>
              <a:defRPr sz="3654"/>
            </a:lvl5pPr>
            <a:lvl6pPr marL="5220081" indent="0" algn="ctr">
              <a:buNone/>
              <a:defRPr sz="3654"/>
            </a:lvl6pPr>
            <a:lvl7pPr marL="6264097" indent="0" algn="ctr">
              <a:buNone/>
              <a:defRPr sz="3654"/>
            </a:lvl7pPr>
            <a:lvl8pPr marL="7308113" indent="0" algn="ctr">
              <a:buNone/>
              <a:defRPr sz="3654"/>
            </a:lvl8pPr>
            <a:lvl9pPr marL="8352130" indent="0" algn="ctr">
              <a:buNone/>
              <a:defRPr sz="3654"/>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920C4413-9219-4D80-848F-3CF4A43A7EDE}" type="datetimeFigureOut">
              <a:rPr lang="de-DE" smtClean="0"/>
              <a:t>05.07.2023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C387C01-24DA-40CE-BC87-54D8E3B62151}" type="slidenum">
              <a:rPr lang="de-DE" smtClean="0"/>
              <a:t>‹Nr.›</a:t>
            </a:fld>
            <a:endParaRPr lang="de-DE"/>
          </a:p>
        </p:txBody>
      </p:sp>
    </p:spTree>
    <p:extLst>
      <p:ext uri="{BB962C8B-B14F-4D97-AF65-F5344CB8AC3E}">
        <p14:creationId xmlns:p14="http://schemas.microsoft.com/office/powerpoint/2010/main" val="1611836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20C4413-9219-4D80-848F-3CF4A43A7EDE}" type="datetimeFigureOut">
              <a:rPr lang="de-DE" smtClean="0"/>
              <a:t>05.07.2023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C387C01-24DA-40CE-BC87-54D8E3B62151}" type="slidenum">
              <a:rPr lang="de-DE" smtClean="0"/>
              <a:t>‹Nr.›</a:t>
            </a:fld>
            <a:endParaRPr lang="de-DE"/>
          </a:p>
        </p:txBody>
      </p:sp>
    </p:spTree>
    <p:extLst>
      <p:ext uri="{BB962C8B-B14F-4D97-AF65-F5344CB8AC3E}">
        <p14:creationId xmlns:p14="http://schemas.microsoft.com/office/powerpoint/2010/main" val="2272128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942529" y="958369"/>
            <a:ext cx="4502334" cy="15254730"/>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1435528" y="958369"/>
            <a:ext cx="13245996" cy="1525473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20C4413-9219-4D80-848F-3CF4A43A7EDE}" type="datetimeFigureOut">
              <a:rPr lang="de-DE" smtClean="0"/>
              <a:t>05.07.2023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C387C01-24DA-40CE-BC87-54D8E3B62151}" type="slidenum">
              <a:rPr lang="de-DE" smtClean="0"/>
              <a:t>‹Nr.›</a:t>
            </a:fld>
            <a:endParaRPr lang="de-DE"/>
          </a:p>
        </p:txBody>
      </p:sp>
    </p:spTree>
    <p:extLst>
      <p:ext uri="{BB962C8B-B14F-4D97-AF65-F5344CB8AC3E}">
        <p14:creationId xmlns:p14="http://schemas.microsoft.com/office/powerpoint/2010/main" val="2913783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20C4413-9219-4D80-848F-3CF4A43A7EDE}" type="datetimeFigureOut">
              <a:rPr lang="de-DE" smtClean="0"/>
              <a:t>05.07.2023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C387C01-24DA-40CE-BC87-54D8E3B62151}" type="slidenum">
              <a:rPr lang="de-DE" smtClean="0"/>
              <a:t>‹Nr.›</a:t>
            </a:fld>
            <a:endParaRPr lang="de-DE"/>
          </a:p>
        </p:txBody>
      </p:sp>
    </p:spTree>
    <p:extLst>
      <p:ext uri="{BB962C8B-B14F-4D97-AF65-F5344CB8AC3E}">
        <p14:creationId xmlns:p14="http://schemas.microsoft.com/office/powerpoint/2010/main" val="2578757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424652" y="4487671"/>
            <a:ext cx="18009335" cy="7487774"/>
          </a:xfrm>
        </p:spPr>
        <p:txBody>
          <a:bodyPr anchor="b"/>
          <a:lstStyle>
            <a:lvl1pPr>
              <a:defRPr sz="13701"/>
            </a:lvl1pPr>
          </a:lstStyle>
          <a:p>
            <a:r>
              <a:rPr lang="de-DE"/>
              <a:t>Mastertitelformat bearbeiten</a:t>
            </a:r>
            <a:endParaRPr lang="en-US" dirty="0"/>
          </a:p>
        </p:txBody>
      </p:sp>
      <p:sp>
        <p:nvSpPr>
          <p:cNvPr id="3" name="Text Placeholder 2"/>
          <p:cNvSpPr>
            <a:spLocks noGrp="1"/>
          </p:cNvSpPr>
          <p:nvPr>
            <p:ph type="body" idx="1"/>
          </p:nvPr>
        </p:nvSpPr>
        <p:spPr>
          <a:xfrm>
            <a:off x="1424652" y="12046282"/>
            <a:ext cx="18009335" cy="3937644"/>
          </a:xfrm>
        </p:spPr>
        <p:txBody>
          <a:bodyPr/>
          <a:lstStyle>
            <a:lvl1pPr marL="0" indent="0">
              <a:buNone/>
              <a:defRPr sz="5480">
                <a:solidFill>
                  <a:schemeClr val="tx1"/>
                </a:solidFill>
              </a:defRPr>
            </a:lvl1pPr>
            <a:lvl2pPr marL="1044016" indent="0">
              <a:buNone/>
              <a:defRPr sz="4567">
                <a:solidFill>
                  <a:schemeClr val="tx1">
                    <a:tint val="75000"/>
                  </a:schemeClr>
                </a:solidFill>
              </a:defRPr>
            </a:lvl2pPr>
            <a:lvl3pPr marL="2088032" indent="0">
              <a:buNone/>
              <a:defRPr sz="4110">
                <a:solidFill>
                  <a:schemeClr val="tx1">
                    <a:tint val="75000"/>
                  </a:schemeClr>
                </a:solidFill>
              </a:defRPr>
            </a:lvl3pPr>
            <a:lvl4pPr marL="3132049" indent="0">
              <a:buNone/>
              <a:defRPr sz="3654">
                <a:solidFill>
                  <a:schemeClr val="tx1">
                    <a:tint val="75000"/>
                  </a:schemeClr>
                </a:solidFill>
              </a:defRPr>
            </a:lvl4pPr>
            <a:lvl5pPr marL="4176065" indent="0">
              <a:buNone/>
              <a:defRPr sz="3654">
                <a:solidFill>
                  <a:schemeClr val="tx1">
                    <a:tint val="75000"/>
                  </a:schemeClr>
                </a:solidFill>
              </a:defRPr>
            </a:lvl5pPr>
            <a:lvl6pPr marL="5220081" indent="0">
              <a:buNone/>
              <a:defRPr sz="3654">
                <a:solidFill>
                  <a:schemeClr val="tx1">
                    <a:tint val="75000"/>
                  </a:schemeClr>
                </a:solidFill>
              </a:defRPr>
            </a:lvl6pPr>
            <a:lvl7pPr marL="6264097" indent="0">
              <a:buNone/>
              <a:defRPr sz="3654">
                <a:solidFill>
                  <a:schemeClr val="tx1">
                    <a:tint val="75000"/>
                  </a:schemeClr>
                </a:solidFill>
              </a:defRPr>
            </a:lvl7pPr>
            <a:lvl8pPr marL="7308113" indent="0">
              <a:buNone/>
              <a:defRPr sz="3654">
                <a:solidFill>
                  <a:schemeClr val="tx1">
                    <a:tint val="75000"/>
                  </a:schemeClr>
                </a:solidFill>
              </a:defRPr>
            </a:lvl8pPr>
            <a:lvl9pPr marL="8352130" indent="0">
              <a:buNone/>
              <a:defRPr sz="3654">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920C4413-9219-4D80-848F-3CF4A43A7EDE}" type="datetimeFigureOut">
              <a:rPr lang="de-DE" smtClean="0"/>
              <a:t>05.07.2023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C387C01-24DA-40CE-BC87-54D8E3B62151}" type="slidenum">
              <a:rPr lang="de-DE" smtClean="0"/>
              <a:t>‹Nr.›</a:t>
            </a:fld>
            <a:endParaRPr lang="de-DE"/>
          </a:p>
        </p:txBody>
      </p:sp>
    </p:spTree>
    <p:extLst>
      <p:ext uri="{BB962C8B-B14F-4D97-AF65-F5344CB8AC3E}">
        <p14:creationId xmlns:p14="http://schemas.microsoft.com/office/powerpoint/2010/main" val="1161179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1435527" y="4791843"/>
            <a:ext cx="8874165" cy="1142125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10570696" y="4791843"/>
            <a:ext cx="8874165" cy="1142125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920C4413-9219-4D80-848F-3CF4A43A7EDE}" type="datetimeFigureOut">
              <a:rPr lang="de-DE" smtClean="0"/>
              <a:t>05.07.2023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C387C01-24DA-40CE-BC87-54D8E3B62151}" type="slidenum">
              <a:rPr lang="de-DE" smtClean="0"/>
              <a:t>‹Nr.›</a:t>
            </a:fld>
            <a:endParaRPr lang="de-DE"/>
          </a:p>
        </p:txBody>
      </p:sp>
    </p:spTree>
    <p:extLst>
      <p:ext uri="{BB962C8B-B14F-4D97-AF65-F5344CB8AC3E}">
        <p14:creationId xmlns:p14="http://schemas.microsoft.com/office/powerpoint/2010/main" val="3002217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1438246" y="958373"/>
            <a:ext cx="18009335" cy="3479296"/>
          </a:xfrm>
        </p:spPr>
        <p:txBody>
          <a:bodyPr/>
          <a:lstStyle/>
          <a:p>
            <a:r>
              <a:rPr lang="de-DE"/>
              <a:t>Mastertitelformat bearbeiten</a:t>
            </a:r>
            <a:endParaRPr lang="en-US" dirty="0"/>
          </a:p>
        </p:txBody>
      </p:sp>
      <p:sp>
        <p:nvSpPr>
          <p:cNvPr id="3" name="Text Placeholder 2"/>
          <p:cNvSpPr>
            <a:spLocks noGrp="1"/>
          </p:cNvSpPr>
          <p:nvPr>
            <p:ph type="body" idx="1"/>
          </p:nvPr>
        </p:nvSpPr>
        <p:spPr>
          <a:xfrm>
            <a:off x="1438249" y="4412664"/>
            <a:ext cx="8833381" cy="2162578"/>
          </a:xfrm>
        </p:spPr>
        <p:txBody>
          <a:bodyPr anchor="b"/>
          <a:lstStyle>
            <a:lvl1pPr marL="0" indent="0">
              <a:buNone/>
              <a:defRPr sz="5480" b="1"/>
            </a:lvl1pPr>
            <a:lvl2pPr marL="1044016" indent="0">
              <a:buNone/>
              <a:defRPr sz="4567" b="1"/>
            </a:lvl2pPr>
            <a:lvl3pPr marL="2088032" indent="0">
              <a:buNone/>
              <a:defRPr sz="4110" b="1"/>
            </a:lvl3pPr>
            <a:lvl4pPr marL="3132049" indent="0">
              <a:buNone/>
              <a:defRPr sz="3654" b="1"/>
            </a:lvl4pPr>
            <a:lvl5pPr marL="4176065" indent="0">
              <a:buNone/>
              <a:defRPr sz="3654" b="1"/>
            </a:lvl5pPr>
            <a:lvl6pPr marL="5220081" indent="0">
              <a:buNone/>
              <a:defRPr sz="3654" b="1"/>
            </a:lvl6pPr>
            <a:lvl7pPr marL="6264097" indent="0">
              <a:buNone/>
              <a:defRPr sz="3654" b="1"/>
            </a:lvl7pPr>
            <a:lvl8pPr marL="7308113" indent="0">
              <a:buNone/>
              <a:defRPr sz="3654" b="1"/>
            </a:lvl8pPr>
            <a:lvl9pPr marL="8352130" indent="0">
              <a:buNone/>
              <a:defRPr sz="3654" b="1"/>
            </a:lvl9pPr>
          </a:lstStyle>
          <a:p>
            <a:pPr lvl="0"/>
            <a:r>
              <a:rPr lang="de-DE"/>
              <a:t>Mastertextformat bearbeiten</a:t>
            </a:r>
          </a:p>
        </p:txBody>
      </p:sp>
      <p:sp>
        <p:nvSpPr>
          <p:cNvPr id="4" name="Content Placeholder 3"/>
          <p:cNvSpPr>
            <a:spLocks noGrp="1"/>
          </p:cNvSpPr>
          <p:nvPr>
            <p:ph sz="half" idx="2"/>
          </p:nvPr>
        </p:nvSpPr>
        <p:spPr>
          <a:xfrm>
            <a:off x="1438249" y="6575242"/>
            <a:ext cx="8833381" cy="967119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10570697" y="4412664"/>
            <a:ext cx="8876885" cy="2162578"/>
          </a:xfrm>
        </p:spPr>
        <p:txBody>
          <a:bodyPr anchor="b"/>
          <a:lstStyle>
            <a:lvl1pPr marL="0" indent="0">
              <a:buNone/>
              <a:defRPr sz="5480" b="1"/>
            </a:lvl1pPr>
            <a:lvl2pPr marL="1044016" indent="0">
              <a:buNone/>
              <a:defRPr sz="4567" b="1"/>
            </a:lvl2pPr>
            <a:lvl3pPr marL="2088032" indent="0">
              <a:buNone/>
              <a:defRPr sz="4110" b="1"/>
            </a:lvl3pPr>
            <a:lvl4pPr marL="3132049" indent="0">
              <a:buNone/>
              <a:defRPr sz="3654" b="1"/>
            </a:lvl4pPr>
            <a:lvl5pPr marL="4176065" indent="0">
              <a:buNone/>
              <a:defRPr sz="3654" b="1"/>
            </a:lvl5pPr>
            <a:lvl6pPr marL="5220081" indent="0">
              <a:buNone/>
              <a:defRPr sz="3654" b="1"/>
            </a:lvl6pPr>
            <a:lvl7pPr marL="6264097" indent="0">
              <a:buNone/>
              <a:defRPr sz="3654" b="1"/>
            </a:lvl7pPr>
            <a:lvl8pPr marL="7308113" indent="0">
              <a:buNone/>
              <a:defRPr sz="3654" b="1"/>
            </a:lvl8pPr>
            <a:lvl9pPr marL="8352130" indent="0">
              <a:buNone/>
              <a:defRPr sz="3654" b="1"/>
            </a:lvl9pPr>
          </a:lstStyle>
          <a:p>
            <a:pPr lvl="0"/>
            <a:r>
              <a:rPr lang="de-DE"/>
              <a:t>Mastertextformat bearbeiten</a:t>
            </a:r>
          </a:p>
        </p:txBody>
      </p:sp>
      <p:sp>
        <p:nvSpPr>
          <p:cNvPr id="6" name="Content Placeholder 5"/>
          <p:cNvSpPr>
            <a:spLocks noGrp="1"/>
          </p:cNvSpPr>
          <p:nvPr>
            <p:ph sz="quarter" idx="4"/>
          </p:nvPr>
        </p:nvSpPr>
        <p:spPr>
          <a:xfrm>
            <a:off x="10570697" y="6575242"/>
            <a:ext cx="8876885" cy="967119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920C4413-9219-4D80-848F-3CF4A43A7EDE}" type="datetimeFigureOut">
              <a:rPr lang="de-DE" smtClean="0"/>
              <a:t>05.07.2023</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6C387C01-24DA-40CE-BC87-54D8E3B62151}" type="slidenum">
              <a:rPr lang="de-DE" smtClean="0"/>
              <a:t>‹Nr.›</a:t>
            </a:fld>
            <a:endParaRPr lang="de-DE"/>
          </a:p>
        </p:txBody>
      </p:sp>
    </p:spTree>
    <p:extLst>
      <p:ext uri="{BB962C8B-B14F-4D97-AF65-F5344CB8AC3E}">
        <p14:creationId xmlns:p14="http://schemas.microsoft.com/office/powerpoint/2010/main" val="3720221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920C4413-9219-4D80-848F-3CF4A43A7EDE}" type="datetimeFigureOut">
              <a:rPr lang="de-DE" smtClean="0"/>
              <a:t>05.07.2023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6C387C01-24DA-40CE-BC87-54D8E3B62151}" type="slidenum">
              <a:rPr lang="de-DE" smtClean="0"/>
              <a:t>‹Nr.›</a:t>
            </a:fld>
            <a:endParaRPr lang="de-DE"/>
          </a:p>
        </p:txBody>
      </p:sp>
    </p:spTree>
    <p:extLst>
      <p:ext uri="{BB962C8B-B14F-4D97-AF65-F5344CB8AC3E}">
        <p14:creationId xmlns:p14="http://schemas.microsoft.com/office/powerpoint/2010/main" val="475281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0C4413-9219-4D80-848F-3CF4A43A7EDE}" type="datetimeFigureOut">
              <a:rPr lang="de-DE" smtClean="0"/>
              <a:t>05.07.2023</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6C387C01-24DA-40CE-BC87-54D8E3B62151}" type="slidenum">
              <a:rPr lang="de-DE" smtClean="0"/>
              <a:t>‹Nr.›</a:t>
            </a:fld>
            <a:endParaRPr lang="de-DE"/>
          </a:p>
        </p:txBody>
      </p:sp>
    </p:spTree>
    <p:extLst>
      <p:ext uri="{BB962C8B-B14F-4D97-AF65-F5344CB8AC3E}">
        <p14:creationId xmlns:p14="http://schemas.microsoft.com/office/powerpoint/2010/main" val="3878327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438246" y="1200044"/>
            <a:ext cx="6734469" cy="4200155"/>
          </a:xfrm>
        </p:spPr>
        <p:txBody>
          <a:bodyPr anchor="b"/>
          <a:lstStyle>
            <a:lvl1pPr>
              <a:defRPr sz="7307"/>
            </a:lvl1pPr>
          </a:lstStyle>
          <a:p>
            <a:r>
              <a:rPr lang="de-DE"/>
              <a:t>Mastertitelformat bearbeiten</a:t>
            </a:r>
            <a:endParaRPr lang="en-US" dirty="0"/>
          </a:p>
        </p:txBody>
      </p:sp>
      <p:sp>
        <p:nvSpPr>
          <p:cNvPr id="3" name="Content Placeholder 2"/>
          <p:cNvSpPr>
            <a:spLocks noGrp="1"/>
          </p:cNvSpPr>
          <p:nvPr>
            <p:ph idx="1"/>
          </p:nvPr>
        </p:nvSpPr>
        <p:spPr>
          <a:xfrm>
            <a:off x="8876885" y="2591766"/>
            <a:ext cx="10570696" cy="12792138"/>
          </a:xfrm>
        </p:spPr>
        <p:txBody>
          <a:bodyPr/>
          <a:lstStyle>
            <a:lvl1pPr>
              <a:defRPr sz="7307"/>
            </a:lvl1pPr>
            <a:lvl2pPr>
              <a:defRPr sz="6394"/>
            </a:lvl2pPr>
            <a:lvl3pPr>
              <a:defRPr sz="5480"/>
            </a:lvl3pPr>
            <a:lvl4pPr>
              <a:defRPr sz="4567"/>
            </a:lvl4pPr>
            <a:lvl5pPr>
              <a:defRPr sz="4567"/>
            </a:lvl5pPr>
            <a:lvl6pPr>
              <a:defRPr sz="4567"/>
            </a:lvl6pPr>
            <a:lvl7pPr>
              <a:defRPr sz="4567"/>
            </a:lvl7pPr>
            <a:lvl8pPr>
              <a:defRPr sz="4567"/>
            </a:lvl8pPr>
            <a:lvl9pPr>
              <a:defRPr sz="4567"/>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438246" y="5400199"/>
            <a:ext cx="6734469" cy="10004536"/>
          </a:xfrm>
        </p:spPr>
        <p:txBody>
          <a:bodyPr/>
          <a:lstStyle>
            <a:lvl1pPr marL="0" indent="0">
              <a:buNone/>
              <a:defRPr sz="3654"/>
            </a:lvl1pPr>
            <a:lvl2pPr marL="1044016" indent="0">
              <a:buNone/>
              <a:defRPr sz="3197"/>
            </a:lvl2pPr>
            <a:lvl3pPr marL="2088032" indent="0">
              <a:buNone/>
              <a:defRPr sz="2740"/>
            </a:lvl3pPr>
            <a:lvl4pPr marL="3132049" indent="0">
              <a:buNone/>
              <a:defRPr sz="2284"/>
            </a:lvl4pPr>
            <a:lvl5pPr marL="4176065" indent="0">
              <a:buNone/>
              <a:defRPr sz="2284"/>
            </a:lvl5pPr>
            <a:lvl6pPr marL="5220081" indent="0">
              <a:buNone/>
              <a:defRPr sz="2284"/>
            </a:lvl6pPr>
            <a:lvl7pPr marL="6264097" indent="0">
              <a:buNone/>
              <a:defRPr sz="2284"/>
            </a:lvl7pPr>
            <a:lvl8pPr marL="7308113" indent="0">
              <a:buNone/>
              <a:defRPr sz="2284"/>
            </a:lvl8pPr>
            <a:lvl9pPr marL="8352130" indent="0">
              <a:buNone/>
              <a:defRPr sz="2284"/>
            </a:lvl9pPr>
          </a:lstStyle>
          <a:p>
            <a:pPr lvl="0"/>
            <a:r>
              <a:rPr lang="de-DE"/>
              <a:t>Mastertextformat bearbeiten</a:t>
            </a:r>
          </a:p>
        </p:txBody>
      </p:sp>
      <p:sp>
        <p:nvSpPr>
          <p:cNvPr id="5" name="Date Placeholder 4"/>
          <p:cNvSpPr>
            <a:spLocks noGrp="1"/>
          </p:cNvSpPr>
          <p:nvPr>
            <p:ph type="dt" sz="half" idx="10"/>
          </p:nvPr>
        </p:nvSpPr>
        <p:spPr/>
        <p:txBody>
          <a:bodyPr/>
          <a:lstStyle/>
          <a:p>
            <a:fld id="{920C4413-9219-4D80-848F-3CF4A43A7EDE}" type="datetimeFigureOut">
              <a:rPr lang="de-DE" smtClean="0"/>
              <a:t>05.07.2023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C387C01-24DA-40CE-BC87-54D8E3B62151}" type="slidenum">
              <a:rPr lang="de-DE" smtClean="0"/>
              <a:t>‹Nr.›</a:t>
            </a:fld>
            <a:endParaRPr lang="de-DE"/>
          </a:p>
        </p:txBody>
      </p:sp>
    </p:spTree>
    <p:extLst>
      <p:ext uri="{BB962C8B-B14F-4D97-AF65-F5344CB8AC3E}">
        <p14:creationId xmlns:p14="http://schemas.microsoft.com/office/powerpoint/2010/main" val="9721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438246" y="1200044"/>
            <a:ext cx="6734469" cy="4200155"/>
          </a:xfrm>
        </p:spPr>
        <p:txBody>
          <a:bodyPr anchor="b"/>
          <a:lstStyle>
            <a:lvl1pPr>
              <a:defRPr sz="7307"/>
            </a:lvl1pPr>
          </a:lstStyle>
          <a:p>
            <a:r>
              <a:rPr lang="de-DE"/>
              <a:t>Mastertitelformat bearbeiten</a:t>
            </a:r>
            <a:endParaRPr lang="en-US" dirty="0"/>
          </a:p>
        </p:txBody>
      </p:sp>
      <p:sp>
        <p:nvSpPr>
          <p:cNvPr id="3" name="Picture Placeholder 2"/>
          <p:cNvSpPr>
            <a:spLocks noGrp="1" noChangeAspect="1"/>
          </p:cNvSpPr>
          <p:nvPr>
            <p:ph type="pic" idx="1"/>
          </p:nvPr>
        </p:nvSpPr>
        <p:spPr>
          <a:xfrm>
            <a:off x="8876885" y="2591766"/>
            <a:ext cx="10570696" cy="12792138"/>
          </a:xfrm>
        </p:spPr>
        <p:txBody>
          <a:bodyPr anchor="t"/>
          <a:lstStyle>
            <a:lvl1pPr marL="0" indent="0">
              <a:buNone/>
              <a:defRPr sz="7307"/>
            </a:lvl1pPr>
            <a:lvl2pPr marL="1044016" indent="0">
              <a:buNone/>
              <a:defRPr sz="6394"/>
            </a:lvl2pPr>
            <a:lvl3pPr marL="2088032" indent="0">
              <a:buNone/>
              <a:defRPr sz="5480"/>
            </a:lvl3pPr>
            <a:lvl4pPr marL="3132049" indent="0">
              <a:buNone/>
              <a:defRPr sz="4567"/>
            </a:lvl4pPr>
            <a:lvl5pPr marL="4176065" indent="0">
              <a:buNone/>
              <a:defRPr sz="4567"/>
            </a:lvl5pPr>
            <a:lvl6pPr marL="5220081" indent="0">
              <a:buNone/>
              <a:defRPr sz="4567"/>
            </a:lvl6pPr>
            <a:lvl7pPr marL="6264097" indent="0">
              <a:buNone/>
              <a:defRPr sz="4567"/>
            </a:lvl7pPr>
            <a:lvl8pPr marL="7308113" indent="0">
              <a:buNone/>
              <a:defRPr sz="4567"/>
            </a:lvl8pPr>
            <a:lvl9pPr marL="8352130" indent="0">
              <a:buNone/>
              <a:defRPr sz="4567"/>
            </a:lvl9pPr>
          </a:lstStyle>
          <a:p>
            <a:r>
              <a:rPr lang="de-DE"/>
              <a:t>Bild durch Klicken auf Symbol hinzufügen</a:t>
            </a:r>
            <a:endParaRPr lang="en-US" dirty="0"/>
          </a:p>
        </p:txBody>
      </p:sp>
      <p:sp>
        <p:nvSpPr>
          <p:cNvPr id="4" name="Text Placeholder 3"/>
          <p:cNvSpPr>
            <a:spLocks noGrp="1"/>
          </p:cNvSpPr>
          <p:nvPr>
            <p:ph type="body" sz="half" idx="2"/>
          </p:nvPr>
        </p:nvSpPr>
        <p:spPr>
          <a:xfrm>
            <a:off x="1438246" y="5400199"/>
            <a:ext cx="6734469" cy="10004536"/>
          </a:xfrm>
        </p:spPr>
        <p:txBody>
          <a:bodyPr/>
          <a:lstStyle>
            <a:lvl1pPr marL="0" indent="0">
              <a:buNone/>
              <a:defRPr sz="3654"/>
            </a:lvl1pPr>
            <a:lvl2pPr marL="1044016" indent="0">
              <a:buNone/>
              <a:defRPr sz="3197"/>
            </a:lvl2pPr>
            <a:lvl3pPr marL="2088032" indent="0">
              <a:buNone/>
              <a:defRPr sz="2740"/>
            </a:lvl3pPr>
            <a:lvl4pPr marL="3132049" indent="0">
              <a:buNone/>
              <a:defRPr sz="2284"/>
            </a:lvl4pPr>
            <a:lvl5pPr marL="4176065" indent="0">
              <a:buNone/>
              <a:defRPr sz="2284"/>
            </a:lvl5pPr>
            <a:lvl6pPr marL="5220081" indent="0">
              <a:buNone/>
              <a:defRPr sz="2284"/>
            </a:lvl6pPr>
            <a:lvl7pPr marL="6264097" indent="0">
              <a:buNone/>
              <a:defRPr sz="2284"/>
            </a:lvl7pPr>
            <a:lvl8pPr marL="7308113" indent="0">
              <a:buNone/>
              <a:defRPr sz="2284"/>
            </a:lvl8pPr>
            <a:lvl9pPr marL="8352130" indent="0">
              <a:buNone/>
              <a:defRPr sz="2284"/>
            </a:lvl9pPr>
          </a:lstStyle>
          <a:p>
            <a:pPr lvl="0"/>
            <a:r>
              <a:rPr lang="de-DE"/>
              <a:t>Mastertextformat bearbeiten</a:t>
            </a:r>
          </a:p>
        </p:txBody>
      </p:sp>
      <p:sp>
        <p:nvSpPr>
          <p:cNvPr id="5" name="Date Placeholder 4"/>
          <p:cNvSpPr>
            <a:spLocks noGrp="1"/>
          </p:cNvSpPr>
          <p:nvPr>
            <p:ph type="dt" sz="half" idx="10"/>
          </p:nvPr>
        </p:nvSpPr>
        <p:spPr/>
        <p:txBody>
          <a:bodyPr/>
          <a:lstStyle/>
          <a:p>
            <a:fld id="{920C4413-9219-4D80-848F-3CF4A43A7EDE}" type="datetimeFigureOut">
              <a:rPr lang="de-DE" smtClean="0"/>
              <a:t>05.07.2023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C387C01-24DA-40CE-BC87-54D8E3B62151}" type="slidenum">
              <a:rPr lang="de-DE" smtClean="0"/>
              <a:t>‹Nr.›</a:t>
            </a:fld>
            <a:endParaRPr lang="de-DE"/>
          </a:p>
        </p:txBody>
      </p:sp>
    </p:spTree>
    <p:extLst>
      <p:ext uri="{BB962C8B-B14F-4D97-AF65-F5344CB8AC3E}">
        <p14:creationId xmlns:p14="http://schemas.microsoft.com/office/powerpoint/2010/main" val="2253829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35527" y="958373"/>
            <a:ext cx="18009335" cy="3479296"/>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1435527" y="4791843"/>
            <a:ext cx="18009335" cy="11421255"/>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435527" y="16683952"/>
            <a:ext cx="4698087" cy="958369"/>
          </a:xfrm>
          <a:prstGeom prst="rect">
            <a:avLst/>
          </a:prstGeom>
        </p:spPr>
        <p:txBody>
          <a:bodyPr vert="horz" lIns="91440" tIns="45720" rIns="91440" bIns="45720" rtlCol="0" anchor="ctr"/>
          <a:lstStyle>
            <a:lvl1pPr algn="l">
              <a:defRPr sz="2740">
                <a:solidFill>
                  <a:schemeClr val="tx1">
                    <a:tint val="75000"/>
                  </a:schemeClr>
                </a:solidFill>
              </a:defRPr>
            </a:lvl1pPr>
          </a:lstStyle>
          <a:p>
            <a:fld id="{920C4413-9219-4D80-848F-3CF4A43A7EDE}" type="datetimeFigureOut">
              <a:rPr lang="de-DE" smtClean="0"/>
              <a:t>05.07.2023</a:t>
            </a:fld>
            <a:endParaRPr lang="de-DE"/>
          </a:p>
        </p:txBody>
      </p:sp>
      <p:sp>
        <p:nvSpPr>
          <p:cNvPr id="5" name="Footer Placeholder 4"/>
          <p:cNvSpPr>
            <a:spLocks noGrp="1"/>
          </p:cNvSpPr>
          <p:nvPr>
            <p:ph type="ftr" sz="quarter" idx="3"/>
          </p:nvPr>
        </p:nvSpPr>
        <p:spPr>
          <a:xfrm>
            <a:off x="6916629" y="16683952"/>
            <a:ext cx="7047131" cy="958369"/>
          </a:xfrm>
          <a:prstGeom prst="rect">
            <a:avLst/>
          </a:prstGeom>
        </p:spPr>
        <p:txBody>
          <a:bodyPr vert="horz" lIns="91440" tIns="45720" rIns="91440" bIns="45720" rtlCol="0" anchor="ctr"/>
          <a:lstStyle>
            <a:lvl1pPr algn="ctr">
              <a:defRPr sz="274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14746774" y="16683952"/>
            <a:ext cx="4698087" cy="958369"/>
          </a:xfrm>
          <a:prstGeom prst="rect">
            <a:avLst/>
          </a:prstGeom>
        </p:spPr>
        <p:txBody>
          <a:bodyPr vert="horz" lIns="91440" tIns="45720" rIns="91440" bIns="45720" rtlCol="0" anchor="ctr"/>
          <a:lstStyle>
            <a:lvl1pPr algn="r">
              <a:defRPr sz="2740">
                <a:solidFill>
                  <a:schemeClr val="tx1">
                    <a:tint val="75000"/>
                  </a:schemeClr>
                </a:solidFill>
              </a:defRPr>
            </a:lvl1pPr>
          </a:lstStyle>
          <a:p>
            <a:fld id="{6C387C01-24DA-40CE-BC87-54D8E3B62151}" type="slidenum">
              <a:rPr lang="de-DE" smtClean="0"/>
              <a:t>‹Nr.›</a:t>
            </a:fld>
            <a:endParaRPr lang="de-DE"/>
          </a:p>
        </p:txBody>
      </p:sp>
    </p:spTree>
    <p:extLst>
      <p:ext uri="{BB962C8B-B14F-4D97-AF65-F5344CB8AC3E}">
        <p14:creationId xmlns:p14="http://schemas.microsoft.com/office/powerpoint/2010/main" val="1338148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2088032" rtl="0" eaLnBrk="1" latinLnBrk="0" hangingPunct="1">
        <a:lnSpc>
          <a:spcPct val="90000"/>
        </a:lnSpc>
        <a:spcBef>
          <a:spcPct val="0"/>
        </a:spcBef>
        <a:buNone/>
        <a:defRPr sz="10047" kern="1200">
          <a:solidFill>
            <a:schemeClr val="tx1"/>
          </a:solidFill>
          <a:latin typeface="+mj-lt"/>
          <a:ea typeface="+mj-ea"/>
          <a:cs typeface="+mj-cs"/>
        </a:defRPr>
      </a:lvl1pPr>
    </p:titleStyle>
    <p:bodyStyle>
      <a:lvl1pPr marL="522008" indent="-522008" algn="l" defTabSz="2088032" rtl="0" eaLnBrk="1" latinLnBrk="0" hangingPunct="1">
        <a:lnSpc>
          <a:spcPct val="90000"/>
        </a:lnSpc>
        <a:spcBef>
          <a:spcPts val="2284"/>
        </a:spcBef>
        <a:buFont typeface="Arial" panose="020B0604020202020204" pitchFamily="34" charset="0"/>
        <a:buChar char="•"/>
        <a:defRPr sz="6394" kern="1200">
          <a:solidFill>
            <a:schemeClr val="tx1"/>
          </a:solidFill>
          <a:latin typeface="+mn-lt"/>
          <a:ea typeface="+mn-ea"/>
          <a:cs typeface="+mn-cs"/>
        </a:defRPr>
      </a:lvl1pPr>
      <a:lvl2pPr marL="1566024" indent="-522008" algn="l" defTabSz="2088032" rtl="0" eaLnBrk="1" latinLnBrk="0" hangingPunct="1">
        <a:lnSpc>
          <a:spcPct val="90000"/>
        </a:lnSpc>
        <a:spcBef>
          <a:spcPts val="1142"/>
        </a:spcBef>
        <a:buFont typeface="Arial" panose="020B0604020202020204" pitchFamily="34" charset="0"/>
        <a:buChar char="•"/>
        <a:defRPr sz="5480" kern="1200">
          <a:solidFill>
            <a:schemeClr val="tx1"/>
          </a:solidFill>
          <a:latin typeface="+mn-lt"/>
          <a:ea typeface="+mn-ea"/>
          <a:cs typeface="+mn-cs"/>
        </a:defRPr>
      </a:lvl2pPr>
      <a:lvl3pPr marL="2610041" indent="-522008" algn="l" defTabSz="2088032" rtl="0" eaLnBrk="1" latinLnBrk="0" hangingPunct="1">
        <a:lnSpc>
          <a:spcPct val="90000"/>
        </a:lnSpc>
        <a:spcBef>
          <a:spcPts val="1142"/>
        </a:spcBef>
        <a:buFont typeface="Arial" panose="020B0604020202020204" pitchFamily="34" charset="0"/>
        <a:buChar char="•"/>
        <a:defRPr sz="4567" kern="1200">
          <a:solidFill>
            <a:schemeClr val="tx1"/>
          </a:solidFill>
          <a:latin typeface="+mn-lt"/>
          <a:ea typeface="+mn-ea"/>
          <a:cs typeface="+mn-cs"/>
        </a:defRPr>
      </a:lvl3pPr>
      <a:lvl4pPr marL="3654057" indent="-522008" algn="l" defTabSz="2088032" rtl="0" eaLnBrk="1" latinLnBrk="0" hangingPunct="1">
        <a:lnSpc>
          <a:spcPct val="90000"/>
        </a:lnSpc>
        <a:spcBef>
          <a:spcPts val="1142"/>
        </a:spcBef>
        <a:buFont typeface="Arial" panose="020B0604020202020204" pitchFamily="34" charset="0"/>
        <a:buChar char="•"/>
        <a:defRPr sz="4110" kern="1200">
          <a:solidFill>
            <a:schemeClr val="tx1"/>
          </a:solidFill>
          <a:latin typeface="+mn-lt"/>
          <a:ea typeface="+mn-ea"/>
          <a:cs typeface="+mn-cs"/>
        </a:defRPr>
      </a:lvl4pPr>
      <a:lvl5pPr marL="4698073" indent="-522008" algn="l" defTabSz="2088032" rtl="0" eaLnBrk="1" latinLnBrk="0" hangingPunct="1">
        <a:lnSpc>
          <a:spcPct val="90000"/>
        </a:lnSpc>
        <a:spcBef>
          <a:spcPts val="1142"/>
        </a:spcBef>
        <a:buFont typeface="Arial" panose="020B0604020202020204" pitchFamily="34" charset="0"/>
        <a:buChar char="•"/>
        <a:defRPr sz="4110" kern="1200">
          <a:solidFill>
            <a:schemeClr val="tx1"/>
          </a:solidFill>
          <a:latin typeface="+mn-lt"/>
          <a:ea typeface="+mn-ea"/>
          <a:cs typeface="+mn-cs"/>
        </a:defRPr>
      </a:lvl5pPr>
      <a:lvl6pPr marL="5742089" indent="-522008" algn="l" defTabSz="2088032" rtl="0" eaLnBrk="1" latinLnBrk="0" hangingPunct="1">
        <a:lnSpc>
          <a:spcPct val="90000"/>
        </a:lnSpc>
        <a:spcBef>
          <a:spcPts val="1142"/>
        </a:spcBef>
        <a:buFont typeface="Arial" panose="020B0604020202020204" pitchFamily="34" charset="0"/>
        <a:buChar char="•"/>
        <a:defRPr sz="4110" kern="1200">
          <a:solidFill>
            <a:schemeClr val="tx1"/>
          </a:solidFill>
          <a:latin typeface="+mn-lt"/>
          <a:ea typeface="+mn-ea"/>
          <a:cs typeface="+mn-cs"/>
        </a:defRPr>
      </a:lvl6pPr>
      <a:lvl7pPr marL="6786105" indent="-522008" algn="l" defTabSz="2088032" rtl="0" eaLnBrk="1" latinLnBrk="0" hangingPunct="1">
        <a:lnSpc>
          <a:spcPct val="90000"/>
        </a:lnSpc>
        <a:spcBef>
          <a:spcPts val="1142"/>
        </a:spcBef>
        <a:buFont typeface="Arial" panose="020B0604020202020204" pitchFamily="34" charset="0"/>
        <a:buChar char="•"/>
        <a:defRPr sz="4110" kern="1200">
          <a:solidFill>
            <a:schemeClr val="tx1"/>
          </a:solidFill>
          <a:latin typeface="+mn-lt"/>
          <a:ea typeface="+mn-ea"/>
          <a:cs typeface="+mn-cs"/>
        </a:defRPr>
      </a:lvl7pPr>
      <a:lvl8pPr marL="7830122" indent="-522008" algn="l" defTabSz="2088032" rtl="0" eaLnBrk="1" latinLnBrk="0" hangingPunct="1">
        <a:lnSpc>
          <a:spcPct val="90000"/>
        </a:lnSpc>
        <a:spcBef>
          <a:spcPts val="1142"/>
        </a:spcBef>
        <a:buFont typeface="Arial" panose="020B0604020202020204" pitchFamily="34" charset="0"/>
        <a:buChar char="•"/>
        <a:defRPr sz="4110" kern="1200">
          <a:solidFill>
            <a:schemeClr val="tx1"/>
          </a:solidFill>
          <a:latin typeface="+mn-lt"/>
          <a:ea typeface="+mn-ea"/>
          <a:cs typeface="+mn-cs"/>
        </a:defRPr>
      </a:lvl8pPr>
      <a:lvl9pPr marL="8874138" indent="-522008" algn="l" defTabSz="2088032" rtl="0" eaLnBrk="1" latinLnBrk="0" hangingPunct="1">
        <a:lnSpc>
          <a:spcPct val="90000"/>
        </a:lnSpc>
        <a:spcBef>
          <a:spcPts val="1142"/>
        </a:spcBef>
        <a:buFont typeface="Arial" panose="020B0604020202020204" pitchFamily="34" charset="0"/>
        <a:buChar char="•"/>
        <a:defRPr sz="4110" kern="1200">
          <a:solidFill>
            <a:schemeClr val="tx1"/>
          </a:solidFill>
          <a:latin typeface="+mn-lt"/>
          <a:ea typeface="+mn-ea"/>
          <a:cs typeface="+mn-cs"/>
        </a:defRPr>
      </a:lvl9pPr>
    </p:bodyStyle>
    <p:otherStyle>
      <a:defPPr>
        <a:defRPr lang="en-US"/>
      </a:defPPr>
      <a:lvl1pPr marL="0" algn="l" defTabSz="2088032" rtl="0" eaLnBrk="1" latinLnBrk="0" hangingPunct="1">
        <a:defRPr sz="4110" kern="1200">
          <a:solidFill>
            <a:schemeClr val="tx1"/>
          </a:solidFill>
          <a:latin typeface="+mn-lt"/>
          <a:ea typeface="+mn-ea"/>
          <a:cs typeface="+mn-cs"/>
        </a:defRPr>
      </a:lvl1pPr>
      <a:lvl2pPr marL="1044016" algn="l" defTabSz="2088032" rtl="0" eaLnBrk="1" latinLnBrk="0" hangingPunct="1">
        <a:defRPr sz="4110" kern="1200">
          <a:solidFill>
            <a:schemeClr val="tx1"/>
          </a:solidFill>
          <a:latin typeface="+mn-lt"/>
          <a:ea typeface="+mn-ea"/>
          <a:cs typeface="+mn-cs"/>
        </a:defRPr>
      </a:lvl2pPr>
      <a:lvl3pPr marL="2088032" algn="l" defTabSz="2088032" rtl="0" eaLnBrk="1" latinLnBrk="0" hangingPunct="1">
        <a:defRPr sz="4110" kern="1200">
          <a:solidFill>
            <a:schemeClr val="tx1"/>
          </a:solidFill>
          <a:latin typeface="+mn-lt"/>
          <a:ea typeface="+mn-ea"/>
          <a:cs typeface="+mn-cs"/>
        </a:defRPr>
      </a:lvl3pPr>
      <a:lvl4pPr marL="3132049" algn="l" defTabSz="2088032" rtl="0" eaLnBrk="1" latinLnBrk="0" hangingPunct="1">
        <a:defRPr sz="4110" kern="1200">
          <a:solidFill>
            <a:schemeClr val="tx1"/>
          </a:solidFill>
          <a:latin typeface="+mn-lt"/>
          <a:ea typeface="+mn-ea"/>
          <a:cs typeface="+mn-cs"/>
        </a:defRPr>
      </a:lvl4pPr>
      <a:lvl5pPr marL="4176065" algn="l" defTabSz="2088032" rtl="0" eaLnBrk="1" latinLnBrk="0" hangingPunct="1">
        <a:defRPr sz="4110" kern="1200">
          <a:solidFill>
            <a:schemeClr val="tx1"/>
          </a:solidFill>
          <a:latin typeface="+mn-lt"/>
          <a:ea typeface="+mn-ea"/>
          <a:cs typeface="+mn-cs"/>
        </a:defRPr>
      </a:lvl5pPr>
      <a:lvl6pPr marL="5220081" algn="l" defTabSz="2088032" rtl="0" eaLnBrk="1" latinLnBrk="0" hangingPunct="1">
        <a:defRPr sz="4110" kern="1200">
          <a:solidFill>
            <a:schemeClr val="tx1"/>
          </a:solidFill>
          <a:latin typeface="+mn-lt"/>
          <a:ea typeface="+mn-ea"/>
          <a:cs typeface="+mn-cs"/>
        </a:defRPr>
      </a:lvl6pPr>
      <a:lvl7pPr marL="6264097" algn="l" defTabSz="2088032" rtl="0" eaLnBrk="1" latinLnBrk="0" hangingPunct="1">
        <a:defRPr sz="4110" kern="1200">
          <a:solidFill>
            <a:schemeClr val="tx1"/>
          </a:solidFill>
          <a:latin typeface="+mn-lt"/>
          <a:ea typeface="+mn-ea"/>
          <a:cs typeface="+mn-cs"/>
        </a:defRPr>
      </a:lvl7pPr>
      <a:lvl8pPr marL="7308113" algn="l" defTabSz="2088032" rtl="0" eaLnBrk="1" latinLnBrk="0" hangingPunct="1">
        <a:defRPr sz="4110" kern="1200">
          <a:solidFill>
            <a:schemeClr val="tx1"/>
          </a:solidFill>
          <a:latin typeface="+mn-lt"/>
          <a:ea typeface="+mn-ea"/>
          <a:cs typeface="+mn-cs"/>
        </a:defRPr>
      </a:lvl8pPr>
      <a:lvl9pPr marL="8352130" algn="l" defTabSz="2088032" rtl="0" eaLnBrk="1" latinLnBrk="0" hangingPunct="1">
        <a:defRPr sz="411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feil: nach unten 6">
            <a:extLst>
              <a:ext uri="{FF2B5EF4-FFF2-40B4-BE49-F238E27FC236}">
                <a16:creationId xmlns:a16="http://schemas.microsoft.com/office/drawing/2014/main" id="{60CD6CDB-5F63-403B-8CB3-A45F71B44520}"/>
              </a:ext>
            </a:extLst>
          </p:cNvPr>
          <p:cNvSpPr/>
          <p:nvPr/>
        </p:nvSpPr>
        <p:spPr>
          <a:xfrm>
            <a:off x="3445068" y="4314783"/>
            <a:ext cx="93306" cy="121298"/>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echteck: abgerundete Ecken 7">
            <a:extLst>
              <a:ext uri="{FF2B5EF4-FFF2-40B4-BE49-F238E27FC236}">
                <a16:creationId xmlns:a16="http://schemas.microsoft.com/office/drawing/2014/main" id="{BC0AEEF7-BB2D-40B7-8D01-9F49FE36B0F5}"/>
              </a:ext>
            </a:extLst>
          </p:cNvPr>
          <p:cNvSpPr/>
          <p:nvPr/>
        </p:nvSpPr>
        <p:spPr>
          <a:xfrm>
            <a:off x="2464307" y="5444627"/>
            <a:ext cx="2052827" cy="6484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Impressions</a:t>
            </a:r>
          </a:p>
          <a:p>
            <a:pPr algn="ctr"/>
            <a:r>
              <a:rPr lang="en-AU" sz="1400" dirty="0" err="1">
                <a:solidFill>
                  <a:schemeClr val="tx1"/>
                </a:solidFill>
                <a:highlight>
                  <a:srgbClr val="FFFF00"/>
                </a:highlight>
              </a:rPr>
              <a:t>n</a:t>
            </a:r>
            <a:r>
              <a:rPr lang="en-AU" sz="1400" baseline="-25000" dirty="0" err="1">
                <a:solidFill>
                  <a:schemeClr val="tx1"/>
                </a:solidFill>
                <a:highlight>
                  <a:srgbClr val="FFFF00"/>
                </a:highlight>
              </a:rPr>
              <a:t>i</a:t>
            </a:r>
            <a:endParaRPr lang="en-AU" sz="1400" dirty="0">
              <a:solidFill>
                <a:schemeClr val="tx1"/>
              </a:solidFill>
            </a:endParaRPr>
          </a:p>
        </p:txBody>
      </p:sp>
      <p:sp>
        <p:nvSpPr>
          <p:cNvPr id="9" name="Rechteck: abgerundete Ecken 8">
            <a:extLst>
              <a:ext uri="{FF2B5EF4-FFF2-40B4-BE49-F238E27FC236}">
                <a16:creationId xmlns:a16="http://schemas.microsoft.com/office/drawing/2014/main" id="{BB428F70-3F3C-4DAE-B9DF-4ECE2732C135}"/>
              </a:ext>
            </a:extLst>
          </p:cNvPr>
          <p:cNvSpPr/>
          <p:nvPr/>
        </p:nvSpPr>
        <p:spPr>
          <a:xfrm>
            <a:off x="2474907" y="4522515"/>
            <a:ext cx="2042228" cy="6484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Reach</a:t>
            </a:r>
          </a:p>
          <a:p>
            <a:pPr algn="ctr"/>
            <a:r>
              <a:rPr lang="en-AU" sz="1400" dirty="0">
                <a:solidFill>
                  <a:schemeClr val="tx1"/>
                </a:solidFill>
                <a:highlight>
                  <a:srgbClr val="FFFF00"/>
                </a:highlight>
              </a:rPr>
              <a:t>n</a:t>
            </a:r>
            <a:r>
              <a:rPr lang="en-AU" sz="1400" baseline="-25000" dirty="0">
                <a:solidFill>
                  <a:schemeClr val="tx1"/>
                </a:solidFill>
                <a:highlight>
                  <a:srgbClr val="FFFF00"/>
                </a:highlight>
              </a:rPr>
              <a:t>r</a:t>
            </a:r>
            <a:endParaRPr lang="en-AU" sz="1400" dirty="0">
              <a:solidFill>
                <a:schemeClr val="tx1"/>
              </a:solidFill>
            </a:endParaRPr>
          </a:p>
        </p:txBody>
      </p:sp>
      <p:sp>
        <p:nvSpPr>
          <p:cNvPr id="10" name="Rechteck: abgerundete Ecken 9">
            <a:extLst>
              <a:ext uri="{FF2B5EF4-FFF2-40B4-BE49-F238E27FC236}">
                <a16:creationId xmlns:a16="http://schemas.microsoft.com/office/drawing/2014/main" id="{012CB1E2-0D4D-4345-9500-D0ED4BA61E6D}"/>
              </a:ext>
            </a:extLst>
          </p:cNvPr>
          <p:cNvSpPr/>
          <p:nvPr/>
        </p:nvSpPr>
        <p:spPr>
          <a:xfrm>
            <a:off x="2512006" y="6366739"/>
            <a:ext cx="2005127" cy="6484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Unique outbound clicks </a:t>
            </a:r>
          </a:p>
          <a:p>
            <a:pPr algn="ctr"/>
            <a:r>
              <a:rPr lang="en-AU" sz="1400" dirty="0" err="1">
                <a:solidFill>
                  <a:schemeClr val="tx1"/>
                </a:solidFill>
                <a:highlight>
                  <a:srgbClr val="FFFF00"/>
                </a:highlight>
              </a:rPr>
              <a:t>n</a:t>
            </a:r>
            <a:r>
              <a:rPr lang="en-AU" sz="1400" baseline="-25000" dirty="0" err="1">
                <a:solidFill>
                  <a:schemeClr val="tx1"/>
                </a:solidFill>
                <a:highlight>
                  <a:srgbClr val="FFFF00"/>
                </a:highlight>
              </a:rPr>
              <a:t>c</a:t>
            </a:r>
            <a:endParaRPr lang="en-AU" sz="1400" dirty="0">
              <a:solidFill>
                <a:schemeClr val="tx1"/>
              </a:solidFill>
            </a:endParaRPr>
          </a:p>
        </p:txBody>
      </p:sp>
      <p:sp>
        <p:nvSpPr>
          <p:cNvPr id="11" name="Rechteck: abgerundete Ecken 10">
            <a:extLst>
              <a:ext uri="{FF2B5EF4-FFF2-40B4-BE49-F238E27FC236}">
                <a16:creationId xmlns:a16="http://schemas.microsoft.com/office/drawing/2014/main" id="{33D62241-6138-42BD-A0D9-0B66C7957E14}"/>
              </a:ext>
            </a:extLst>
          </p:cNvPr>
          <p:cNvSpPr/>
          <p:nvPr/>
        </p:nvSpPr>
        <p:spPr>
          <a:xfrm>
            <a:off x="5074114" y="8480159"/>
            <a:ext cx="2602618" cy="6484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Hits on the survey landing page </a:t>
            </a:r>
          </a:p>
          <a:p>
            <a:pPr algn="ctr"/>
            <a:r>
              <a:rPr lang="en-AU" sz="1400" dirty="0">
                <a:solidFill>
                  <a:schemeClr val="tx1"/>
                </a:solidFill>
                <a:highlight>
                  <a:srgbClr val="FFFF00"/>
                </a:highlight>
              </a:rPr>
              <a:t>n</a:t>
            </a:r>
            <a:r>
              <a:rPr lang="en-AU" sz="1400" baseline="-25000" dirty="0">
                <a:solidFill>
                  <a:schemeClr val="tx1"/>
                </a:solidFill>
                <a:highlight>
                  <a:srgbClr val="FFFF00"/>
                </a:highlight>
              </a:rPr>
              <a:t>s1</a:t>
            </a:r>
            <a:r>
              <a:rPr lang="en-AU" sz="1400" dirty="0">
                <a:solidFill>
                  <a:schemeClr val="tx1"/>
                </a:solidFill>
              </a:rPr>
              <a:t> </a:t>
            </a:r>
          </a:p>
        </p:txBody>
      </p:sp>
      <p:sp>
        <p:nvSpPr>
          <p:cNvPr id="13" name="Rechteck: abgerundete Ecken 12">
            <a:extLst>
              <a:ext uri="{FF2B5EF4-FFF2-40B4-BE49-F238E27FC236}">
                <a16:creationId xmlns:a16="http://schemas.microsoft.com/office/drawing/2014/main" id="{BD70A72D-F6A2-43F8-8CC8-D0AED73141D6}"/>
              </a:ext>
            </a:extLst>
          </p:cNvPr>
          <p:cNvSpPr/>
          <p:nvPr/>
        </p:nvSpPr>
        <p:spPr>
          <a:xfrm>
            <a:off x="7872178" y="8480159"/>
            <a:ext cx="1959428" cy="648478"/>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Identified as bots</a:t>
            </a:r>
            <a:br>
              <a:rPr lang="en-AU" sz="1400" dirty="0">
                <a:solidFill>
                  <a:schemeClr val="tx1"/>
                </a:solidFill>
              </a:rPr>
            </a:br>
            <a:r>
              <a:rPr lang="en-AU" sz="1400" dirty="0">
                <a:solidFill>
                  <a:schemeClr val="tx1"/>
                </a:solidFill>
                <a:highlight>
                  <a:srgbClr val="FFFF00"/>
                </a:highlight>
              </a:rPr>
              <a:t>n</a:t>
            </a:r>
            <a:r>
              <a:rPr lang="en-AU" sz="1400" baseline="-25000" dirty="0">
                <a:solidFill>
                  <a:schemeClr val="tx1"/>
                </a:solidFill>
                <a:highlight>
                  <a:srgbClr val="FFFF00"/>
                </a:highlight>
              </a:rPr>
              <a:t>s1</a:t>
            </a:r>
            <a:endParaRPr lang="en-AU" sz="1400" dirty="0">
              <a:solidFill>
                <a:schemeClr val="tx1"/>
              </a:solidFill>
              <a:highlight>
                <a:srgbClr val="FFFF00"/>
              </a:highlight>
            </a:endParaRPr>
          </a:p>
        </p:txBody>
      </p:sp>
      <p:sp>
        <p:nvSpPr>
          <p:cNvPr id="14" name="Pfeil: nach rechts 13">
            <a:extLst>
              <a:ext uri="{FF2B5EF4-FFF2-40B4-BE49-F238E27FC236}">
                <a16:creationId xmlns:a16="http://schemas.microsoft.com/office/drawing/2014/main" id="{1B610108-5573-44FB-996F-104F4D89C2BB}"/>
              </a:ext>
            </a:extLst>
          </p:cNvPr>
          <p:cNvSpPr/>
          <p:nvPr/>
        </p:nvSpPr>
        <p:spPr>
          <a:xfrm>
            <a:off x="7725874" y="8804401"/>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hteck: abgerundete Ecken 14">
            <a:extLst>
              <a:ext uri="{FF2B5EF4-FFF2-40B4-BE49-F238E27FC236}">
                <a16:creationId xmlns:a16="http://schemas.microsoft.com/office/drawing/2014/main" id="{CD8C2B2D-2521-44DD-AB2F-C7D9B709CD6D}"/>
              </a:ext>
            </a:extLst>
          </p:cNvPr>
          <p:cNvSpPr/>
          <p:nvPr/>
        </p:nvSpPr>
        <p:spPr>
          <a:xfrm>
            <a:off x="5074114" y="9370175"/>
            <a:ext cx="2602618" cy="6484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Hits probably by human internet users</a:t>
            </a:r>
          </a:p>
          <a:p>
            <a:pPr algn="ctr"/>
            <a:r>
              <a:rPr lang="en-AU" sz="1400" dirty="0">
                <a:solidFill>
                  <a:schemeClr val="tx1"/>
                </a:solidFill>
                <a:highlight>
                  <a:srgbClr val="FFFF00"/>
                </a:highlight>
              </a:rPr>
              <a:t>n</a:t>
            </a:r>
            <a:r>
              <a:rPr lang="en-AU" sz="1400" baseline="-25000" dirty="0">
                <a:solidFill>
                  <a:schemeClr val="tx1"/>
                </a:solidFill>
                <a:highlight>
                  <a:srgbClr val="FFFF00"/>
                </a:highlight>
              </a:rPr>
              <a:t>s1</a:t>
            </a:r>
            <a:endParaRPr lang="en-AU" sz="1400" dirty="0">
              <a:solidFill>
                <a:schemeClr val="tx1"/>
              </a:solidFill>
              <a:highlight>
                <a:srgbClr val="FFFF00"/>
              </a:highlight>
            </a:endParaRPr>
          </a:p>
        </p:txBody>
      </p:sp>
      <p:sp>
        <p:nvSpPr>
          <p:cNvPr id="16" name="Rechteck: abgerundete Ecken 15">
            <a:extLst>
              <a:ext uri="{FF2B5EF4-FFF2-40B4-BE49-F238E27FC236}">
                <a16:creationId xmlns:a16="http://schemas.microsoft.com/office/drawing/2014/main" id="{7002FA3F-4692-48BD-88B9-7A58CFBED1CB}"/>
              </a:ext>
            </a:extLst>
          </p:cNvPr>
          <p:cNvSpPr/>
          <p:nvPr/>
        </p:nvSpPr>
        <p:spPr>
          <a:xfrm>
            <a:off x="5123257" y="12044939"/>
            <a:ext cx="2602618" cy="6484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Completed surveys</a:t>
            </a:r>
          </a:p>
          <a:p>
            <a:pPr algn="ctr"/>
            <a:r>
              <a:rPr lang="en-AU" sz="1400" dirty="0">
                <a:solidFill>
                  <a:schemeClr val="tx1"/>
                </a:solidFill>
                <a:highlight>
                  <a:srgbClr val="FFFF00"/>
                </a:highlight>
              </a:rPr>
              <a:t>n</a:t>
            </a:r>
            <a:r>
              <a:rPr lang="en-AU" sz="1400" baseline="-25000" dirty="0">
                <a:solidFill>
                  <a:schemeClr val="tx1"/>
                </a:solidFill>
                <a:highlight>
                  <a:srgbClr val="FFFF00"/>
                </a:highlight>
              </a:rPr>
              <a:t>s1</a:t>
            </a:r>
            <a:endParaRPr lang="en-AU" sz="1400" dirty="0">
              <a:solidFill>
                <a:schemeClr val="tx1"/>
              </a:solidFill>
              <a:highlight>
                <a:srgbClr val="FFFF00"/>
              </a:highlight>
            </a:endParaRPr>
          </a:p>
        </p:txBody>
      </p:sp>
      <p:sp>
        <p:nvSpPr>
          <p:cNvPr id="18" name="Rechteck: abgerundete Ecken 17">
            <a:extLst>
              <a:ext uri="{FF2B5EF4-FFF2-40B4-BE49-F238E27FC236}">
                <a16:creationId xmlns:a16="http://schemas.microsoft.com/office/drawing/2014/main" id="{7DA94B12-5D02-4BBA-8D6F-AE7731EDC233}"/>
              </a:ext>
            </a:extLst>
          </p:cNvPr>
          <p:cNvSpPr/>
          <p:nvPr/>
        </p:nvSpPr>
        <p:spPr>
          <a:xfrm>
            <a:off x="7872178" y="9370175"/>
            <a:ext cx="1959428" cy="648478"/>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Survey not started</a:t>
            </a:r>
            <a:br>
              <a:rPr lang="en-AU" sz="1400" dirty="0">
                <a:solidFill>
                  <a:schemeClr val="tx1"/>
                </a:solidFill>
              </a:rPr>
            </a:br>
            <a:r>
              <a:rPr lang="en-AU" sz="1400" dirty="0">
                <a:solidFill>
                  <a:schemeClr val="tx1"/>
                </a:solidFill>
                <a:highlight>
                  <a:srgbClr val="FFFF00"/>
                </a:highlight>
              </a:rPr>
              <a:t>n</a:t>
            </a:r>
            <a:r>
              <a:rPr lang="en-AU" sz="1400" baseline="-25000" dirty="0">
                <a:solidFill>
                  <a:schemeClr val="tx1"/>
                </a:solidFill>
                <a:highlight>
                  <a:srgbClr val="FFFF00"/>
                </a:highlight>
              </a:rPr>
              <a:t>s1</a:t>
            </a:r>
            <a:endParaRPr lang="en-AU" sz="1400" dirty="0">
              <a:solidFill>
                <a:schemeClr val="tx1"/>
              </a:solidFill>
            </a:endParaRPr>
          </a:p>
        </p:txBody>
      </p:sp>
      <p:sp>
        <p:nvSpPr>
          <p:cNvPr id="19" name="Pfeil: nach rechts 18">
            <a:extLst>
              <a:ext uri="{FF2B5EF4-FFF2-40B4-BE49-F238E27FC236}">
                <a16:creationId xmlns:a16="http://schemas.microsoft.com/office/drawing/2014/main" id="{0029CD6C-E9CA-452E-9B73-7456930A55C3}"/>
              </a:ext>
            </a:extLst>
          </p:cNvPr>
          <p:cNvSpPr/>
          <p:nvPr/>
        </p:nvSpPr>
        <p:spPr>
          <a:xfrm>
            <a:off x="7725874" y="9634012"/>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Rechteck: abgerundete Ecken 19">
            <a:extLst>
              <a:ext uri="{FF2B5EF4-FFF2-40B4-BE49-F238E27FC236}">
                <a16:creationId xmlns:a16="http://schemas.microsoft.com/office/drawing/2014/main" id="{3169EE91-BA0C-4C56-A20E-AF27F76E1B35}"/>
              </a:ext>
            </a:extLst>
          </p:cNvPr>
          <p:cNvSpPr/>
          <p:nvPr/>
        </p:nvSpPr>
        <p:spPr>
          <a:xfrm>
            <a:off x="5074114" y="10264907"/>
            <a:ext cx="2602618" cy="6484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Started surveys</a:t>
            </a:r>
          </a:p>
          <a:p>
            <a:pPr algn="ctr"/>
            <a:r>
              <a:rPr lang="en-AU" sz="1400" dirty="0">
                <a:solidFill>
                  <a:schemeClr val="tx1"/>
                </a:solidFill>
                <a:highlight>
                  <a:srgbClr val="FFFF00"/>
                </a:highlight>
              </a:rPr>
              <a:t>n</a:t>
            </a:r>
            <a:r>
              <a:rPr lang="en-AU" sz="1400" baseline="-25000" dirty="0">
                <a:solidFill>
                  <a:schemeClr val="tx1"/>
                </a:solidFill>
                <a:highlight>
                  <a:srgbClr val="FFFF00"/>
                </a:highlight>
              </a:rPr>
              <a:t>s1</a:t>
            </a:r>
            <a:endParaRPr lang="en-AU" sz="1400" dirty="0">
              <a:solidFill>
                <a:schemeClr val="tx1"/>
              </a:solidFill>
              <a:highlight>
                <a:srgbClr val="FFFF00"/>
              </a:highlight>
            </a:endParaRPr>
          </a:p>
        </p:txBody>
      </p:sp>
      <p:sp>
        <p:nvSpPr>
          <p:cNvPr id="21" name="Rechteck: abgerundete Ecken 20">
            <a:extLst>
              <a:ext uri="{FF2B5EF4-FFF2-40B4-BE49-F238E27FC236}">
                <a16:creationId xmlns:a16="http://schemas.microsoft.com/office/drawing/2014/main" id="{DC54851E-D810-4F44-BB54-E725BCB8DA34}"/>
              </a:ext>
            </a:extLst>
          </p:cNvPr>
          <p:cNvSpPr/>
          <p:nvPr/>
        </p:nvSpPr>
        <p:spPr>
          <a:xfrm>
            <a:off x="7872178" y="10258811"/>
            <a:ext cx="1959428" cy="648478"/>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Not target population</a:t>
            </a:r>
            <a:r>
              <a:rPr lang="en-AU" sz="1400" baseline="30000" dirty="0">
                <a:solidFill>
                  <a:schemeClr val="tx1"/>
                </a:solidFill>
              </a:rPr>
              <a:t>2</a:t>
            </a:r>
            <a:br>
              <a:rPr lang="en-AU" sz="1400" dirty="0">
                <a:solidFill>
                  <a:schemeClr val="tx1"/>
                </a:solidFill>
              </a:rPr>
            </a:br>
            <a:r>
              <a:rPr lang="en-AU" sz="1400" dirty="0">
                <a:solidFill>
                  <a:schemeClr val="tx1"/>
                </a:solidFill>
                <a:highlight>
                  <a:srgbClr val="FFFF00"/>
                </a:highlight>
              </a:rPr>
              <a:t>n</a:t>
            </a:r>
            <a:r>
              <a:rPr lang="en-AU" sz="1400" baseline="-25000" dirty="0">
                <a:solidFill>
                  <a:schemeClr val="tx1"/>
                </a:solidFill>
                <a:highlight>
                  <a:srgbClr val="FFFF00"/>
                </a:highlight>
              </a:rPr>
              <a:t>s1</a:t>
            </a:r>
            <a:endParaRPr lang="en-AU" sz="1400" dirty="0">
              <a:solidFill>
                <a:schemeClr val="tx1"/>
              </a:solidFill>
            </a:endParaRPr>
          </a:p>
        </p:txBody>
      </p:sp>
      <p:sp>
        <p:nvSpPr>
          <p:cNvPr id="23" name="Rechteck: abgerundete Ecken 22">
            <a:extLst>
              <a:ext uri="{FF2B5EF4-FFF2-40B4-BE49-F238E27FC236}">
                <a16:creationId xmlns:a16="http://schemas.microsoft.com/office/drawing/2014/main" id="{CCA61079-332E-4E19-BCE5-608AD1F6A78C}"/>
              </a:ext>
            </a:extLst>
          </p:cNvPr>
          <p:cNvSpPr/>
          <p:nvPr/>
        </p:nvSpPr>
        <p:spPr>
          <a:xfrm>
            <a:off x="5074114" y="11154923"/>
            <a:ext cx="2602618" cy="6484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Target population participants</a:t>
            </a:r>
          </a:p>
          <a:p>
            <a:pPr algn="ctr"/>
            <a:r>
              <a:rPr lang="en-AU" sz="1400" dirty="0">
                <a:solidFill>
                  <a:schemeClr val="tx1"/>
                </a:solidFill>
                <a:highlight>
                  <a:srgbClr val="FFFF00"/>
                </a:highlight>
              </a:rPr>
              <a:t>n</a:t>
            </a:r>
            <a:r>
              <a:rPr lang="en-AU" sz="1400" baseline="-25000" dirty="0">
                <a:solidFill>
                  <a:schemeClr val="tx1"/>
                </a:solidFill>
                <a:highlight>
                  <a:srgbClr val="FFFF00"/>
                </a:highlight>
              </a:rPr>
              <a:t>s1</a:t>
            </a:r>
            <a:endParaRPr lang="en-AU" sz="1400" dirty="0">
              <a:solidFill>
                <a:schemeClr val="tx1"/>
              </a:solidFill>
              <a:highlight>
                <a:srgbClr val="FFFF00"/>
              </a:highlight>
            </a:endParaRPr>
          </a:p>
        </p:txBody>
      </p:sp>
      <p:sp>
        <p:nvSpPr>
          <p:cNvPr id="24" name="Rechteck: abgerundete Ecken 23">
            <a:extLst>
              <a:ext uri="{FF2B5EF4-FFF2-40B4-BE49-F238E27FC236}">
                <a16:creationId xmlns:a16="http://schemas.microsoft.com/office/drawing/2014/main" id="{5FA9F36C-7F03-48B6-B9DB-7C8C9667CBB2}"/>
              </a:ext>
            </a:extLst>
          </p:cNvPr>
          <p:cNvSpPr/>
          <p:nvPr/>
        </p:nvSpPr>
        <p:spPr>
          <a:xfrm>
            <a:off x="7872178" y="11148827"/>
            <a:ext cx="1959428" cy="648478"/>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Dropouts</a:t>
            </a:r>
            <a:br>
              <a:rPr lang="en-AU" sz="1400" dirty="0">
                <a:solidFill>
                  <a:schemeClr val="tx1"/>
                </a:solidFill>
              </a:rPr>
            </a:br>
            <a:r>
              <a:rPr lang="en-AU" sz="1400" dirty="0">
                <a:solidFill>
                  <a:schemeClr val="tx1"/>
                </a:solidFill>
                <a:highlight>
                  <a:srgbClr val="FFFF00"/>
                </a:highlight>
              </a:rPr>
              <a:t>n</a:t>
            </a:r>
            <a:r>
              <a:rPr lang="en-AU" sz="1400" baseline="-25000" dirty="0">
                <a:solidFill>
                  <a:schemeClr val="tx1"/>
                </a:solidFill>
                <a:highlight>
                  <a:srgbClr val="FFFF00"/>
                </a:highlight>
              </a:rPr>
              <a:t>s1</a:t>
            </a:r>
            <a:endParaRPr lang="en-AU" sz="1400" dirty="0">
              <a:solidFill>
                <a:schemeClr val="tx1"/>
              </a:solidFill>
            </a:endParaRPr>
          </a:p>
        </p:txBody>
      </p:sp>
      <p:sp>
        <p:nvSpPr>
          <p:cNvPr id="25" name="Textfeld 24">
            <a:extLst>
              <a:ext uri="{FF2B5EF4-FFF2-40B4-BE49-F238E27FC236}">
                <a16:creationId xmlns:a16="http://schemas.microsoft.com/office/drawing/2014/main" id="{E6472B7B-BA11-493D-8BFF-251E4A4CB49D}"/>
              </a:ext>
            </a:extLst>
          </p:cNvPr>
          <p:cNvSpPr txBox="1"/>
          <p:nvPr/>
        </p:nvSpPr>
        <p:spPr>
          <a:xfrm>
            <a:off x="5172353" y="14670815"/>
            <a:ext cx="9222320" cy="1138773"/>
          </a:xfrm>
          <a:prstGeom prst="rect">
            <a:avLst/>
          </a:prstGeom>
          <a:noFill/>
        </p:spPr>
        <p:txBody>
          <a:bodyPr wrap="square" rtlCol="0">
            <a:spAutoFit/>
          </a:bodyPr>
          <a:lstStyle/>
          <a:p>
            <a:r>
              <a:rPr lang="en-AU" sz="1200" dirty="0"/>
              <a:t>Notes:</a:t>
            </a:r>
          </a:p>
          <a:p>
            <a:r>
              <a:rPr lang="en-AU" sz="1200" baseline="30000" dirty="0"/>
              <a:t>1 </a:t>
            </a:r>
            <a:r>
              <a:rPr lang="en-US" sz="1200" dirty="0"/>
              <a:t>The project used a total of </a:t>
            </a:r>
            <a:r>
              <a:rPr lang="en-US" sz="1200" dirty="0">
                <a:highlight>
                  <a:srgbClr val="FFFF00"/>
                </a:highlight>
              </a:rPr>
              <a:t>[enter number of ad sets]</a:t>
            </a:r>
            <a:r>
              <a:rPr lang="en-US" sz="1200" dirty="0"/>
              <a:t> ad sets which allowed for overlap in the targeting. Consequently, there is an increased probability that individual users are counted more than once in the presented figure. </a:t>
            </a:r>
          </a:p>
          <a:p>
            <a:endParaRPr lang="en-AU" sz="1200" baseline="30000" dirty="0"/>
          </a:p>
          <a:p>
            <a:r>
              <a:rPr lang="en-AU" sz="1200" baseline="30000" dirty="0"/>
              <a:t>2</a:t>
            </a:r>
            <a:r>
              <a:rPr lang="en-AU" sz="1200" dirty="0"/>
              <a:t> This includes respondents who did not provide the necessary information to determine whether they belonged to the target population.</a:t>
            </a:r>
          </a:p>
          <a:p>
            <a:endParaRPr lang="en-AU" sz="1200" dirty="0"/>
          </a:p>
        </p:txBody>
      </p:sp>
      <p:sp>
        <p:nvSpPr>
          <p:cNvPr id="37" name="Pfeil: nach rechts 36">
            <a:extLst>
              <a:ext uri="{FF2B5EF4-FFF2-40B4-BE49-F238E27FC236}">
                <a16:creationId xmlns:a16="http://schemas.microsoft.com/office/drawing/2014/main" id="{4A10F2AB-EB6A-4402-8CB7-98E4755171A5}"/>
              </a:ext>
            </a:extLst>
          </p:cNvPr>
          <p:cNvSpPr/>
          <p:nvPr/>
        </p:nvSpPr>
        <p:spPr>
          <a:xfrm>
            <a:off x="7725874" y="10526385"/>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8" name="Pfeil: nach rechts 37">
            <a:extLst>
              <a:ext uri="{FF2B5EF4-FFF2-40B4-BE49-F238E27FC236}">
                <a16:creationId xmlns:a16="http://schemas.microsoft.com/office/drawing/2014/main" id="{585320CC-A825-4C83-B623-5995DD83400E}"/>
              </a:ext>
            </a:extLst>
          </p:cNvPr>
          <p:cNvSpPr/>
          <p:nvPr/>
        </p:nvSpPr>
        <p:spPr>
          <a:xfrm>
            <a:off x="7725874" y="11412662"/>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9" name="Pfeil: nach rechts 38">
            <a:extLst>
              <a:ext uri="{FF2B5EF4-FFF2-40B4-BE49-F238E27FC236}">
                <a16:creationId xmlns:a16="http://schemas.microsoft.com/office/drawing/2014/main" id="{51B2B0C4-8901-4137-AE60-54646B953D60}"/>
              </a:ext>
            </a:extLst>
          </p:cNvPr>
          <p:cNvSpPr/>
          <p:nvPr/>
        </p:nvSpPr>
        <p:spPr>
          <a:xfrm rot="5400000">
            <a:off x="6375984" y="9186645"/>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0" name="Pfeil: nach rechts 39">
            <a:extLst>
              <a:ext uri="{FF2B5EF4-FFF2-40B4-BE49-F238E27FC236}">
                <a16:creationId xmlns:a16="http://schemas.microsoft.com/office/drawing/2014/main" id="{7BE4E327-6115-40AE-9C27-73665D421B40}"/>
              </a:ext>
            </a:extLst>
          </p:cNvPr>
          <p:cNvSpPr/>
          <p:nvPr/>
        </p:nvSpPr>
        <p:spPr>
          <a:xfrm rot="5400000">
            <a:off x="6375984" y="10079019"/>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1" name="Pfeil: nach rechts 40">
            <a:extLst>
              <a:ext uri="{FF2B5EF4-FFF2-40B4-BE49-F238E27FC236}">
                <a16:creationId xmlns:a16="http://schemas.microsoft.com/office/drawing/2014/main" id="{55D58415-C0EA-4EBA-B8D7-5748E7442503}"/>
              </a:ext>
            </a:extLst>
          </p:cNvPr>
          <p:cNvSpPr/>
          <p:nvPr/>
        </p:nvSpPr>
        <p:spPr>
          <a:xfrm rot="5400000">
            <a:off x="6375983" y="10971393"/>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2" name="Pfeil: nach rechts 41">
            <a:extLst>
              <a:ext uri="{FF2B5EF4-FFF2-40B4-BE49-F238E27FC236}">
                <a16:creationId xmlns:a16="http://schemas.microsoft.com/office/drawing/2014/main" id="{F40D5CE0-4593-403A-A6F6-95CDB413FC90}"/>
              </a:ext>
            </a:extLst>
          </p:cNvPr>
          <p:cNvSpPr/>
          <p:nvPr/>
        </p:nvSpPr>
        <p:spPr>
          <a:xfrm rot="5400000">
            <a:off x="6326841" y="11863767"/>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4" name="Rechteck: abgerundete Ecken 43">
            <a:extLst>
              <a:ext uri="{FF2B5EF4-FFF2-40B4-BE49-F238E27FC236}">
                <a16:creationId xmlns:a16="http://schemas.microsoft.com/office/drawing/2014/main" id="{9D237A29-D0BF-42BB-89C3-25E2A934476D}"/>
              </a:ext>
            </a:extLst>
          </p:cNvPr>
          <p:cNvSpPr/>
          <p:nvPr/>
        </p:nvSpPr>
        <p:spPr>
          <a:xfrm>
            <a:off x="10215074" y="8480161"/>
            <a:ext cx="2602618" cy="6484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Hits on the survey landing page </a:t>
            </a:r>
          </a:p>
          <a:p>
            <a:pPr algn="ctr"/>
            <a:r>
              <a:rPr lang="en-AU" sz="1400" dirty="0">
                <a:solidFill>
                  <a:schemeClr val="tx1"/>
                </a:solidFill>
                <a:highlight>
                  <a:srgbClr val="FFFF00"/>
                </a:highlight>
              </a:rPr>
              <a:t>n</a:t>
            </a:r>
            <a:r>
              <a:rPr lang="en-AU" sz="1400" baseline="-25000" dirty="0">
                <a:solidFill>
                  <a:schemeClr val="tx1"/>
                </a:solidFill>
                <a:highlight>
                  <a:srgbClr val="FFFF00"/>
                </a:highlight>
              </a:rPr>
              <a:t>s2</a:t>
            </a:r>
            <a:r>
              <a:rPr lang="en-AU" sz="1400" dirty="0">
                <a:solidFill>
                  <a:schemeClr val="tx1"/>
                </a:solidFill>
              </a:rPr>
              <a:t> </a:t>
            </a:r>
          </a:p>
        </p:txBody>
      </p:sp>
      <p:sp>
        <p:nvSpPr>
          <p:cNvPr id="45" name="Rechteck: abgerundete Ecken 44">
            <a:extLst>
              <a:ext uri="{FF2B5EF4-FFF2-40B4-BE49-F238E27FC236}">
                <a16:creationId xmlns:a16="http://schemas.microsoft.com/office/drawing/2014/main" id="{3A3FD8D8-9ABD-4C60-8083-2E47E0973587}"/>
              </a:ext>
            </a:extLst>
          </p:cNvPr>
          <p:cNvSpPr/>
          <p:nvPr/>
        </p:nvSpPr>
        <p:spPr>
          <a:xfrm>
            <a:off x="13013138" y="8480161"/>
            <a:ext cx="1959428" cy="648478"/>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Identified as bots</a:t>
            </a:r>
            <a:br>
              <a:rPr lang="en-AU" sz="1400" dirty="0">
                <a:solidFill>
                  <a:schemeClr val="tx1"/>
                </a:solidFill>
              </a:rPr>
            </a:br>
            <a:r>
              <a:rPr lang="en-AU" sz="1400" dirty="0">
                <a:solidFill>
                  <a:schemeClr val="tx1"/>
                </a:solidFill>
                <a:highlight>
                  <a:srgbClr val="FFFF00"/>
                </a:highlight>
              </a:rPr>
              <a:t>n</a:t>
            </a:r>
            <a:r>
              <a:rPr lang="en-AU" sz="1400" baseline="-25000" dirty="0">
                <a:solidFill>
                  <a:schemeClr val="tx1"/>
                </a:solidFill>
                <a:highlight>
                  <a:srgbClr val="FFFF00"/>
                </a:highlight>
              </a:rPr>
              <a:t>s2</a:t>
            </a:r>
            <a:r>
              <a:rPr lang="en-AU" sz="1400" dirty="0">
                <a:solidFill>
                  <a:schemeClr val="tx1"/>
                </a:solidFill>
              </a:rPr>
              <a:t> </a:t>
            </a:r>
          </a:p>
        </p:txBody>
      </p:sp>
      <p:sp>
        <p:nvSpPr>
          <p:cNvPr id="46" name="Pfeil: nach rechts 45">
            <a:extLst>
              <a:ext uri="{FF2B5EF4-FFF2-40B4-BE49-F238E27FC236}">
                <a16:creationId xmlns:a16="http://schemas.microsoft.com/office/drawing/2014/main" id="{26FCF985-E1B5-4C66-ACD8-B34AB1AAB006}"/>
              </a:ext>
            </a:extLst>
          </p:cNvPr>
          <p:cNvSpPr/>
          <p:nvPr/>
        </p:nvSpPr>
        <p:spPr>
          <a:xfrm>
            <a:off x="12866834" y="8804403"/>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7" name="Rechteck: abgerundete Ecken 46">
            <a:extLst>
              <a:ext uri="{FF2B5EF4-FFF2-40B4-BE49-F238E27FC236}">
                <a16:creationId xmlns:a16="http://schemas.microsoft.com/office/drawing/2014/main" id="{A935EB9A-0809-4013-AB76-FFAC0085AC93}"/>
              </a:ext>
            </a:extLst>
          </p:cNvPr>
          <p:cNvSpPr/>
          <p:nvPr/>
        </p:nvSpPr>
        <p:spPr>
          <a:xfrm>
            <a:off x="10215074" y="9370177"/>
            <a:ext cx="2602618" cy="6484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Hits probably by human internet users</a:t>
            </a:r>
          </a:p>
          <a:p>
            <a:pPr algn="ctr"/>
            <a:r>
              <a:rPr lang="en-AU" sz="1400" dirty="0">
                <a:solidFill>
                  <a:schemeClr val="tx1"/>
                </a:solidFill>
                <a:highlight>
                  <a:srgbClr val="FFFF00"/>
                </a:highlight>
              </a:rPr>
              <a:t>n</a:t>
            </a:r>
            <a:r>
              <a:rPr lang="en-AU" sz="1400" baseline="-25000" dirty="0">
                <a:solidFill>
                  <a:schemeClr val="tx1"/>
                </a:solidFill>
                <a:highlight>
                  <a:srgbClr val="FFFF00"/>
                </a:highlight>
              </a:rPr>
              <a:t>s2</a:t>
            </a:r>
            <a:endParaRPr lang="en-AU" sz="1400" dirty="0">
              <a:solidFill>
                <a:schemeClr val="tx1"/>
              </a:solidFill>
            </a:endParaRPr>
          </a:p>
        </p:txBody>
      </p:sp>
      <p:sp>
        <p:nvSpPr>
          <p:cNvPr id="48" name="Rechteck: abgerundete Ecken 47">
            <a:extLst>
              <a:ext uri="{FF2B5EF4-FFF2-40B4-BE49-F238E27FC236}">
                <a16:creationId xmlns:a16="http://schemas.microsoft.com/office/drawing/2014/main" id="{D928E239-FD81-41DD-B9E4-181D76BE08ED}"/>
              </a:ext>
            </a:extLst>
          </p:cNvPr>
          <p:cNvSpPr/>
          <p:nvPr/>
        </p:nvSpPr>
        <p:spPr>
          <a:xfrm>
            <a:off x="10264217" y="12044941"/>
            <a:ext cx="2602618" cy="6484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Completed surveys</a:t>
            </a:r>
          </a:p>
          <a:p>
            <a:pPr algn="ctr"/>
            <a:r>
              <a:rPr lang="en-AU" sz="1400" dirty="0">
                <a:solidFill>
                  <a:schemeClr val="tx1"/>
                </a:solidFill>
                <a:highlight>
                  <a:srgbClr val="FFFF00"/>
                </a:highlight>
              </a:rPr>
              <a:t>n</a:t>
            </a:r>
            <a:r>
              <a:rPr lang="en-AU" sz="1400" baseline="-25000" dirty="0">
                <a:solidFill>
                  <a:schemeClr val="tx1"/>
                </a:solidFill>
                <a:highlight>
                  <a:srgbClr val="FFFF00"/>
                </a:highlight>
              </a:rPr>
              <a:t>s2</a:t>
            </a:r>
            <a:endParaRPr lang="en-AU" sz="1400" dirty="0">
              <a:solidFill>
                <a:schemeClr val="tx1"/>
              </a:solidFill>
            </a:endParaRPr>
          </a:p>
        </p:txBody>
      </p:sp>
      <p:sp>
        <p:nvSpPr>
          <p:cNvPr id="49" name="Rechteck: abgerundete Ecken 48">
            <a:extLst>
              <a:ext uri="{FF2B5EF4-FFF2-40B4-BE49-F238E27FC236}">
                <a16:creationId xmlns:a16="http://schemas.microsoft.com/office/drawing/2014/main" id="{A01695BC-2DD2-4AD9-9D7F-A5D61109B453}"/>
              </a:ext>
            </a:extLst>
          </p:cNvPr>
          <p:cNvSpPr/>
          <p:nvPr/>
        </p:nvSpPr>
        <p:spPr>
          <a:xfrm>
            <a:off x="13013138" y="9370177"/>
            <a:ext cx="1959428" cy="648478"/>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Survey not started</a:t>
            </a:r>
            <a:br>
              <a:rPr lang="en-AU" sz="1400" dirty="0">
                <a:solidFill>
                  <a:schemeClr val="tx1"/>
                </a:solidFill>
              </a:rPr>
            </a:br>
            <a:r>
              <a:rPr lang="en-AU" sz="1400" dirty="0">
                <a:solidFill>
                  <a:schemeClr val="tx1"/>
                </a:solidFill>
                <a:highlight>
                  <a:srgbClr val="FFFF00"/>
                </a:highlight>
              </a:rPr>
              <a:t>n</a:t>
            </a:r>
            <a:r>
              <a:rPr lang="en-AU" sz="1400" baseline="-25000" dirty="0">
                <a:solidFill>
                  <a:schemeClr val="tx1"/>
                </a:solidFill>
                <a:highlight>
                  <a:srgbClr val="FFFF00"/>
                </a:highlight>
              </a:rPr>
              <a:t>s2</a:t>
            </a:r>
            <a:endParaRPr lang="en-AU" sz="1400" dirty="0">
              <a:solidFill>
                <a:schemeClr val="tx1"/>
              </a:solidFill>
            </a:endParaRPr>
          </a:p>
        </p:txBody>
      </p:sp>
      <p:sp>
        <p:nvSpPr>
          <p:cNvPr id="50" name="Pfeil: nach rechts 49">
            <a:extLst>
              <a:ext uri="{FF2B5EF4-FFF2-40B4-BE49-F238E27FC236}">
                <a16:creationId xmlns:a16="http://schemas.microsoft.com/office/drawing/2014/main" id="{32CCC6B0-30FB-4DBE-9C47-118C8FF332D6}"/>
              </a:ext>
            </a:extLst>
          </p:cNvPr>
          <p:cNvSpPr/>
          <p:nvPr/>
        </p:nvSpPr>
        <p:spPr>
          <a:xfrm>
            <a:off x="12866834" y="9634014"/>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1" name="Rechteck: abgerundete Ecken 50">
            <a:extLst>
              <a:ext uri="{FF2B5EF4-FFF2-40B4-BE49-F238E27FC236}">
                <a16:creationId xmlns:a16="http://schemas.microsoft.com/office/drawing/2014/main" id="{5C3FCFB5-3F8E-4C67-9B1F-8162EEF48C33}"/>
              </a:ext>
            </a:extLst>
          </p:cNvPr>
          <p:cNvSpPr/>
          <p:nvPr/>
        </p:nvSpPr>
        <p:spPr>
          <a:xfrm>
            <a:off x="10215074" y="10264909"/>
            <a:ext cx="2602618" cy="6484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Started surveys</a:t>
            </a:r>
          </a:p>
          <a:p>
            <a:pPr algn="ctr"/>
            <a:r>
              <a:rPr lang="en-AU" sz="1400" dirty="0">
                <a:solidFill>
                  <a:schemeClr val="tx1"/>
                </a:solidFill>
                <a:highlight>
                  <a:srgbClr val="FFFF00"/>
                </a:highlight>
              </a:rPr>
              <a:t>n</a:t>
            </a:r>
            <a:r>
              <a:rPr lang="en-AU" sz="1400" baseline="-25000" dirty="0">
                <a:solidFill>
                  <a:schemeClr val="tx1"/>
                </a:solidFill>
                <a:highlight>
                  <a:srgbClr val="FFFF00"/>
                </a:highlight>
              </a:rPr>
              <a:t>s2</a:t>
            </a:r>
            <a:endParaRPr lang="en-AU" sz="1400" dirty="0">
              <a:solidFill>
                <a:schemeClr val="tx1"/>
              </a:solidFill>
            </a:endParaRPr>
          </a:p>
        </p:txBody>
      </p:sp>
      <p:sp>
        <p:nvSpPr>
          <p:cNvPr id="52" name="Rechteck: abgerundete Ecken 51">
            <a:extLst>
              <a:ext uri="{FF2B5EF4-FFF2-40B4-BE49-F238E27FC236}">
                <a16:creationId xmlns:a16="http://schemas.microsoft.com/office/drawing/2014/main" id="{995C50FB-E85E-4861-98FE-71F2C3CCB2FC}"/>
              </a:ext>
            </a:extLst>
          </p:cNvPr>
          <p:cNvSpPr/>
          <p:nvPr/>
        </p:nvSpPr>
        <p:spPr>
          <a:xfrm>
            <a:off x="13013138" y="10258813"/>
            <a:ext cx="1959428" cy="648478"/>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Not target population</a:t>
            </a:r>
            <a:r>
              <a:rPr lang="en-AU" sz="1400" baseline="30000" dirty="0">
                <a:solidFill>
                  <a:schemeClr val="tx1"/>
                </a:solidFill>
              </a:rPr>
              <a:t>2</a:t>
            </a:r>
            <a:br>
              <a:rPr lang="en-AU" sz="1400" dirty="0">
                <a:solidFill>
                  <a:schemeClr val="tx1"/>
                </a:solidFill>
              </a:rPr>
            </a:br>
            <a:r>
              <a:rPr lang="en-AU" sz="1400" dirty="0">
                <a:solidFill>
                  <a:schemeClr val="tx1"/>
                </a:solidFill>
                <a:highlight>
                  <a:srgbClr val="FFFF00"/>
                </a:highlight>
              </a:rPr>
              <a:t>n</a:t>
            </a:r>
            <a:r>
              <a:rPr lang="en-AU" sz="1400" baseline="-25000" dirty="0">
                <a:solidFill>
                  <a:schemeClr val="tx1"/>
                </a:solidFill>
                <a:highlight>
                  <a:srgbClr val="FFFF00"/>
                </a:highlight>
              </a:rPr>
              <a:t>s2</a:t>
            </a:r>
            <a:endParaRPr lang="en-AU" sz="1400" dirty="0">
              <a:solidFill>
                <a:schemeClr val="tx1"/>
              </a:solidFill>
            </a:endParaRPr>
          </a:p>
        </p:txBody>
      </p:sp>
      <p:sp>
        <p:nvSpPr>
          <p:cNvPr id="53" name="Rechteck: abgerundete Ecken 52">
            <a:extLst>
              <a:ext uri="{FF2B5EF4-FFF2-40B4-BE49-F238E27FC236}">
                <a16:creationId xmlns:a16="http://schemas.microsoft.com/office/drawing/2014/main" id="{F5528F8D-C0A0-477B-8290-1D7C538235CB}"/>
              </a:ext>
            </a:extLst>
          </p:cNvPr>
          <p:cNvSpPr/>
          <p:nvPr/>
        </p:nvSpPr>
        <p:spPr>
          <a:xfrm>
            <a:off x="10215074" y="11154925"/>
            <a:ext cx="2602618" cy="6484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Target population participants</a:t>
            </a:r>
          </a:p>
          <a:p>
            <a:pPr algn="ctr"/>
            <a:r>
              <a:rPr lang="en-AU" sz="1400" dirty="0">
                <a:solidFill>
                  <a:schemeClr val="tx1"/>
                </a:solidFill>
                <a:highlight>
                  <a:srgbClr val="FFFF00"/>
                </a:highlight>
              </a:rPr>
              <a:t>n</a:t>
            </a:r>
            <a:r>
              <a:rPr lang="en-AU" sz="1400" baseline="-25000" dirty="0">
                <a:solidFill>
                  <a:schemeClr val="tx1"/>
                </a:solidFill>
                <a:highlight>
                  <a:srgbClr val="FFFF00"/>
                </a:highlight>
              </a:rPr>
              <a:t>s2</a:t>
            </a:r>
            <a:endParaRPr lang="en-AU" sz="1400" dirty="0">
              <a:solidFill>
                <a:schemeClr val="tx1"/>
              </a:solidFill>
            </a:endParaRPr>
          </a:p>
        </p:txBody>
      </p:sp>
      <p:sp>
        <p:nvSpPr>
          <p:cNvPr id="54" name="Rechteck: abgerundete Ecken 53">
            <a:extLst>
              <a:ext uri="{FF2B5EF4-FFF2-40B4-BE49-F238E27FC236}">
                <a16:creationId xmlns:a16="http://schemas.microsoft.com/office/drawing/2014/main" id="{6ACDCC3E-AC1A-4F0A-9919-27D976F65B39}"/>
              </a:ext>
            </a:extLst>
          </p:cNvPr>
          <p:cNvSpPr/>
          <p:nvPr/>
        </p:nvSpPr>
        <p:spPr>
          <a:xfrm>
            <a:off x="13013138" y="11148829"/>
            <a:ext cx="1959428" cy="648478"/>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Dropouts</a:t>
            </a:r>
            <a:br>
              <a:rPr lang="en-AU" sz="1400" dirty="0">
                <a:solidFill>
                  <a:schemeClr val="tx1"/>
                </a:solidFill>
              </a:rPr>
            </a:br>
            <a:r>
              <a:rPr lang="en-AU" sz="1400" dirty="0">
                <a:solidFill>
                  <a:schemeClr val="tx1"/>
                </a:solidFill>
                <a:highlight>
                  <a:srgbClr val="FFFF00"/>
                </a:highlight>
              </a:rPr>
              <a:t>n</a:t>
            </a:r>
            <a:r>
              <a:rPr lang="en-AU" sz="1400" baseline="-25000" dirty="0">
                <a:solidFill>
                  <a:schemeClr val="tx1"/>
                </a:solidFill>
                <a:highlight>
                  <a:srgbClr val="FFFF00"/>
                </a:highlight>
              </a:rPr>
              <a:t>s2</a:t>
            </a:r>
            <a:endParaRPr lang="en-AU" sz="1400" dirty="0">
              <a:solidFill>
                <a:schemeClr val="tx1"/>
              </a:solidFill>
              <a:highlight>
                <a:srgbClr val="FFFF00"/>
              </a:highlight>
            </a:endParaRPr>
          </a:p>
        </p:txBody>
      </p:sp>
      <p:sp>
        <p:nvSpPr>
          <p:cNvPr id="55" name="Pfeil: nach rechts 54">
            <a:extLst>
              <a:ext uri="{FF2B5EF4-FFF2-40B4-BE49-F238E27FC236}">
                <a16:creationId xmlns:a16="http://schemas.microsoft.com/office/drawing/2014/main" id="{7ACFD87B-FD6B-4C00-AAA2-57CA8A976992}"/>
              </a:ext>
            </a:extLst>
          </p:cNvPr>
          <p:cNvSpPr/>
          <p:nvPr/>
        </p:nvSpPr>
        <p:spPr>
          <a:xfrm>
            <a:off x="12866834" y="10526387"/>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6" name="Pfeil: nach rechts 55">
            <a:extLst>
              <a:ext uri="{FF2B5EF4-FFF2-40B4-BE49-F238E27FC236}">
                <a16:creationId xmlns:a16="http://schemas.microsoft.com/office/drawing/2014/main" id="{BD621F02-14DF-4BA7-B2DD-84DC483AC489}"/>
              </a:ext>
            </a:extLst>
          </p:cNvPr>
          <p:cNvSpPr/>
          <p:nvPr/>
        </p:nvSpPr>
        <p:spPr>
          <a:xfrm>
            <a:off x="12866834" y="11412664"/>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7" name="Pfeil: nach rechts 56">
            <a:extLst>
              <a:ext uri="{FF2B5EF4-FFF2-40B4-BE49-F238E27FC236}">
                <a16:creationId xmlns:a16="http://schemas.microsoft.com/office/drawing/2014/main" id="{BAD13C8C-4D10-460E-9135-95CE0F074BA1}"/>
              </a:ext>
            </a:extLst>
          </p:cNvPr>
          <p:cNvSpPr/>
          <p:nvPr/>
        </p:nvSpPr>
        <p:spPr>
          <a:xfrm rot="5400000">
            <a:off x="11516944" y="9186647"/>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8" name="Pfeil: nach rechts 57">
            <a:extLst>
              <a:ext uri="{FF2B5EF4-FFF2-40B4-BE49-F238E27FC236}">
                <a16:creationId xmlns:a16="http://schemas.microsoft.com/office/drawing/2014/main" id="{9079DFCE-94F2-4E8C-BE20-76A3BAA5562F}"/>
              </a:ext>
            </a:extLst>
          </p:cNvPr>
          <p:cNvSpPr/>
          <p:nvPr/>
        </p:nvSpPr>
        <p:spPr>
          <a:xfrm rot="5400000">
            <a:off x="11516944" y="10079021"/>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9" name="Pfeil: nach rechts 58">
            <a:extLst>
              <a:ext uri="{FF2B5EF4-FFF2-40B4-BE49-F238E27FC236}">
                <a16:creationId xmlns:a16="http://schemas.microsoft.com/office/drawing/2014/main" id="{1EE3107C-3879-4310-84C2-B1EA36B6C7E2}"/>
              </a:ext>
            </a:extLst>
          </p:cNvPr>
          <p:cNvSpPr/>
          <p:nvPr/>
        </p:nvSpPr>
        <p:spPr>
          <a:xfrm rot="5400000">
            <a:off x="11516943" y="10971395"/>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0" name="Pfeil: nach rechts 59">
            <a:extLst>
              <a:ext uri="{FF2B5EF4-FFF2-40B4-BE49-F238E27FC236}">
                <a16:creationId xmlns:a16="http://schemas.microsoft.com/office/drawing/2014/main" id="{99BC017C-1185-40C5-BD9D-D8B127578CDE}"/>
              </a:ext>
            </a:extLst>
          </p:cNvPr>
          <p:cNvSpPr/>
          <p:nvPr/>
        </p:nvSpPr>
        <p:spPr>
          <a:xfrm rot="5400000">
            <a:off x="11467801" y="11863769"/>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8" name="Rechteck: abgerundete Ecken 77">
            <a:extLst>
              <a:ext uri="{FF2B5EF4-FFF2-40B4-BE49-F238E27FC236}">
                <a16:creationId xmlns:a16="http://schemas.microsoft.com/office/drawing/2014/main" id="{F03DD94F-B902-4670-BD9F-68757625C1A8}"/>
              </a:ext>
            </a:extLst>
          </p:cNvPr>
          <p:cNvSpPr/>
          <p:nvPr/>
        </p:nvSpPr>
        <p:spPr>
          <a:xfrm>
            <a:off x="5183660" y="13040650"/>
            <a:ext cx="14929867" cy="51795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a:solidFill>
                  <a:schemeClr val="tx1"/>
                </a:solidFill>
              </a:rPr>
              <a:t>Final sample</a:t>
            </a:r>
          </a:p>
          <a:p>
            <a:pPr algn="ctr"/>
            <a:r>
              <a:rPr lang="en-AU" sz="1600" b="1" dirty="0" err="1">
                <a:solidFill>
                  <a:schemeClr val="tx1"/>
                </a:solidFill>
                <a:highlight>
                  <a:srgbClr val="FFFF00"/>
                </a:highlight>
              </a:rPr>
              <a:t>n</a:t>
            </a:r>
            <a:r>
              <a:rPr lang="en-AU" sz="1600" b="1" baseline="-25000" dirty="0" err="1">
                <a:solidFill>
                  <a:schemeClr val="tx1"/>
                </a:solidFill>
                <a:highlight>
                  <a:srgbClr val="FFFF00"/>
                </a:highlight>
              </a:rPr>
              <a:t>sf</a:t>
            </a:r>
            <a:endParaRPr lang="en-AU" sz="1600" b="1" dirty="0">
              <a:solidFill>
                <a:schemeClr val="tx1"/>
              </a:solidFill>
              <a:highlight>
                <a:srgbClr val="FFFF00"/>
              </a:highlight>
            </a:endParaRPr>
          </a:p>
        </p:txBody>
      </p:sp>
      <p:sp>
        <p:nvSpPr>
          <p:cNvPr id="79" name="Pfeil: nach rechts 78">
            <a:extLst>
              <a:ext uri="{FF2B5EF4-FFF2-40B4-BE49-F238E27FC236}">
                <a16:creationId xmlns:a16="http://schemas.microsoft.com/office/drawing/2014/main" id="{E7865FC2-4782-4C7E-9739-70AC6AE323CE}"/>
              </a:ext>
            </a:extLst>
          </p:cNvPr>
          <p:cNvSpPr/>
          <p:nvPr/>
        </p:nvSpPr>
        <p:spPr>
          <a:xfrm rot="5400000">
            <a:off x="6326841" y="12806630"/>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0" name="Pfeil: nach rechts 79">
            <a:extLst>
              <a:ext uri="{FF2B5EF4-FFF2-40B4-BE49-F238E27FC236}">
                <a16:creationId xmlns:a16="http://schemas.microsoft.com/office/drawing/2014/main" id="{7CA635BA-08CD-4388-BCA6-C91D561A0690}"/>
              </a:ext>
            </a:extLst>
          </p:cNvPr>
          <p:cNvSpPr/>
          <p:nvPr/>
        </p:nvSpPr>
        <p:spPr>
          <a:xfrm rot="5400000">
            <a:off x="11467800" y="12806630"/>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1" name="Rechteck 80">
            <a:extLst>
              <a:ext uri="{FF2B5EF4-FFF2-40B4-BE49-F238E27FC236}">
                <a16:creationId xmlns:a16="http://schemas.microsoft.com/office/drawing/2014/main" id="{9B57576E-DC49-4099-AD90-9A32E268D947}"/>
              </a:ext>
            </a:extLst>
          </p:cNvPr>
          <p:cNvSpPr/>
          <p:nvPr/>
        </p:nvSpPr>
        <p:spPr>
          <a:xfrm rot="16200000">
            <a:off x="-694003" y="4387028"/>
            <a:ext cx="3688448" cy="15679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AU" sz="2800" dirty="0"/>
              <a:t>Facebook Advertisement manager</a:t>
            </a:r>
          </a:p>
        </p:txBody>
      </p:sp>
      <p:sp>
        <p:nvSpPr>
          <p:cNvPr id="82" name="Rechteck 81">
            <a:extLst>
              <a:ext uri="{FF2B5EF4-FFF2-40B4-BE49-F238E27FC236}">
                <a16:creationId xmlns:a16="http://schemas.microsoft.com/office/drawing/2014/main" id="{5FF94C80-14CD-4CDE-9A0D-82DF01F5517B}"/>
              </a:ext>
            </a:extLst>
          </p:cNvPr>
          <p:cNvSpPr/>
          <p:nvPr/>
        </p:nvSpPr>
        <p:spPr>
          <a:xfrm rot="16200000">
            <a:off x="-1476877" y="10278062"/>
            <a:ext cx="5254201" cy="15679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AU" sz="2800"/>
              <a:t>Survey</a:t>
            </a:r>
          </a:p>
        </p:txBody>
      </p:sp>
      <p:sp>
        <p:nvSpPr>
          <p:cNvPr id="89" name="Rechteck 88">
            <a:extLst>
              <a:ext uri="{FF2B5EF4-FFF2-40B4-BE49-F238E27FC236}">
                <a16:creationId xmlns:a16="http://schemas.microsoft.com/office/drawing/2014/main" id="{D7C77288-3D91-4A12-9608-1730AFB6C500}"/>
              </a:ext>
            </a:extLst>
          </p:cNvPr>
          <p:cNvSpPr/>
          <p:nvPr/>
        </p:nvSpPr>
        <p:spPr>
          <a:xfrm>
            <a:off x="3444022" y="7085322"/>
            <a:ext cx="93306" cy="25681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0" name="Pfeil: nach unten 89">
            <a:extLst>
              <a:ext uri="{FF2B5EF4-FFF2-40B4-BE49-F238E27FC236}">
                <a16:creationId xmlns:a16="http://schemas.microsoft.com/office/drawing/2014/main" id="{BB425045-B9CF-4443-AD33-1636CF914770}"/>
              </a:ext>
            </a:extLst>
          </p:cNvPr>
          <p:cNvSpPr/>
          <p:nvPr/>
        </p:nvSpPr>
        <p:spPr>
          <a:xfrm>
            <a:off x="3444022" y="5264097"/>
            <a:ext cx="93306" cy="121298"/>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1" name="Pfeil: nach unten 90">
            <a:extLst>
              <a:ext uri="{FF2B5EF4-FFF2-40B4-BE49-F238E27FC236}">
                <a16:creationId xmlns:a16="http://schemas.microsoft.com/office/drawing/2014/main" id="{970E3872-EFA3-4CD0-BA36-FDCD337FA903}"/>
              </a:ext>
            </a:extLst>
          </p:cNvPr>
          <p:cNvSpPr/>
          <p:nvPr/>
        </p:nvSpPr>
        <p:spPr>
          <a:xfrm>
            <a:off x="3444022" y="6199721"/>
            <a:ext cx="93306" cy="121298"/>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2" name="Rechteck 91">
            <a:extLst>
              <a:ext uri="{FF2B5EF4-FFF2-40B4-BE49-F238E27FC236}">
                <a16:creationId xmlns:a16="http://schemas.microsoft.com/office/drawing/2014/main" id="{71FB7CC5-0D77-4515-8A5C-0E161BE98EA4}"/>
              </a:ext>
            </a:extLst>
          </p:cNvPr>
          <p:cNvSpPr/>
          <p:nvPr/>
        </p:nvSpPr>
        <p:spPr>
          <a:xfrm>
            <a:off x="3444022" y="7346517"/>
            <a:ext cx="4281852" cy="9986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3" name="Pfeil: nach unten 92">
            <a:extLst>
              <a:ext uri="{FF2B5EF4-FFF2-40B4-BE49-F238E27FC236}">
                <a16:creationId xmlns:a16="http://schemas.microsoft.com/office/drawing/2014/main" id="{02A6E1BB-C1E1-4110-8434-C7D73E17373E}"/>
              </a:ext>
            </a:extLst>
          </p:cNvPr>
          <p:cNvSpPr/>
          <p:nvPr/>
        </p:nvSpPr>
        <p:spPr>
          <a:xfrm>
            <a:off x="7628576" y="7345951"/>
            <a:ext cx="133539" cy="276569"/>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4" name="Rechteck 93">
            <a:extLst>
              <a:ext uri="{FF2B5EF4-FFF2-40B4-BE49-F238E27FC236}">
                <a16:creationId xmlns:a16="http://schemas.microsoft.com/office/drawing/2014/main" id="{9F73B3BD-1B3B-460A-8A33-48914C02EF11}"/>
              </a:ext>
            </a:extLst>
          </p:cNvPr>
          <p:cNvSpPr/>
          <p:nvPr/>
        </p:nvSpPr>
        <p:spPr>
          <a:xfrm>
            <a:off x="3454621" y="7252368"/>
            <a:ext cx="64800" cy="1290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6" name="Rechteck 95">
            <a:extLst>
              <a:ext uri="{FF2B5EF4-FFF2-40B4-BE49-F238E27FC236}">
                <a16:creationId xmlns:a16="http://schemas.microsoft.com/office/drawing/2014/main" id="{10CE8AD3-7FFA-496E-9830-F1F8F441434C}"/>
              </a:ext>
            </a:extLst>
          </p:cNvPr>
          <p:cNvSpPr/>
          <p:nvPr/>
        </p:nvSpPr>
        <p:spPr>
          <a:xfrm>
            <a:off x="6364158" y="7355025"/>
            <a:ext cx="1312574" cy="82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7" name="Rechteck: abgerundete Ecken 96">
            <a:extLst>
              <a:ext uri="{FF2B5EF4-FFF2-40B4-BE49-F238E27FC236}">
                <a16:creationId xmlns:a16="http://schemas.microsoft.com/office/drawing/2014/main" id="{0C4DE9F6-36FF-4662-8707-236CABB81B62}"/>
              </a:ext>
            </a:extLst>
          </p:cNvPr>
          <p:cNvSpPr/>
          <p:nvPr/>
        </p:nvSpPr>
        <p:spPr>
          <a:xfrm>
            <a:off x="5026111" y="7639032"/>
            <a:ext cx="4805495" cy="6484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a:solidFill>
                  <a:schemeClr val="tx1"/>
                </a:solidFill>
              </a:rPr>
              <a:t>Access to survey through </a:t>
            </a:r>
            <a:r>
              <a:rPr lang="en-AU" sz="1400" b="1">
                <a:solidFill>
                  <a:schemeClr val="tx1"/>
                </a:solidFill>
              </a:rPr>
              <a:t>advertisements</a:t>
            </a:r>
            <a:r>
              <a:rPr lang="en-AU" sz="1400">
                <a:solidFill>
                  <a:schemeClr val="tx1"/>
                </a:solidFill>
              </a:rPr>
              <a:t> </a:t>
            </a:r>
          </a:p>
        </p:txBody>
      </p:sp>
      <p:sp>
        <p:nvSpPr>
          <p:cNvPr id="98" name="Rechteck: abgerundete Ecken 97">
            <a:extLst>
              <a:ext uri="{FF2B5EF4-FFF2-40B4-BE49-F238E27FC236}">
                <a16:creationId xmlns:a16="http://schemas.microsoft.com/office/drawing/2014/main" id="{2F354279-6985-4F61-BA6A-EDB710023569}"/>
              </a:ext>
            </a:extLst>
          </p:cNvPr>
          <p:cNvSpPr/>
          <p:nvPr/>
        </p:nvSpPr>
        <p:spPr>
          <a:xfrm>
            <a:off x="10167072" y="7633930"/>
            <a:ext cx="4805495" cy="6484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a:solidFill>
                  <a:schemeClr val="tx1"/>
                </a:solidFill>
              </a:rPr>
              <a:t>Access to survey via project’s </a:t>
            </a:r>
            <a:r>
              <a:rPr lang="en-AU" sz="1400" b="1">
                <a:solidFill>
                  <a:schemeClr val="tx1"/>
                </a:solidFill>
              </a:rPr>
              <a:t>Facebook page</a:t>
            </a:r>
            <a:r>
              <a:rPr lang="en-AU" sz="1400">
                <a:solidFill>
                  <a:schemeClr val="tx1"/>
                </a:solidFill>
              </a:rPr>
              <a:t> </a:t>
            </a:r>
          </a:p>
        </p:txBody>
      </p:sp>
      <p:sp>
        <p:nvSpPr>
          <p:cNvPr id="61" name="Rechteck: abgerundete Ecken 60">
            <a:extLst>
              <a:ext uri="{FF2B5EF4-FFF2-40B4-BE49-F238E27FC236}">
                <a16:creationId xmlns:a16="http://schemas.microsoft.com/office/drawing/2014/main" id="{53A3C73E-1D53-4414-B05D-B46D487B147C}"/>
              </a:ext>
            </a:extLst>
          </p:cNvPr>
          <p:cNvSpPr/>
          <p:nvPr/>
        </p:nvSpPr>
        <p:spPr>
          <a:xfrm>
            <a:off x="2474906" y="3326769"/>
            <a:ext cx="2042229" cy="88139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Estimated audience size</a:t>
            </a:r>
            <a:br>
              <a:rPr lang="en-AU" sz="1400" dirty="0">
                <a:solidFill>
                  <a:schemeClr val="tx1"/>
                </a:solidFill>
              </a:rPr>
            </a:br>
            <a:r>
              <a:rPr lang="en-AU" sz="1400" dirty="0">
                <a:solidFill>
                  <a:schemeClr val="tx1"/>
                </a:solidFill>
              </a:rPr>
              <a:t>(overlap by design)</a:t>
            </a:r>
            <a:r>
              <a:rPr lang="en-AU" sz="1400" baseline="30000" dirty="0">
                <a:solidFill>
                  <a:schemeClr val="tx1"/>
                </a:solidFill>
              </a:rPr>
              <a:t>1</a:t>
            </a:r>
            <a:br>
              <a:rPr lang="en-AU" sz="1400" dirty="0">
                <a:solidFill>
                  <a:schemeClr val="tx1"/>
                </a:solidFill>
              </a:rPr>
            </a:br>
            <a:r>
              <a:rPr lang="en-AU" sz="1400" dirty="0" err="1">
                <a:solidFill>
                  <a:schemeClr val="tx1"/>
                </a:solidFill>
                <a:highlight>
                  <a:srgbClr val="FFFF00"/>
                </a:highlight>
              </a:rPr>
              <a:t>n</a:t>
            </a:r>
            <a:r>
              <a:rPr lang="en-AU" sz="1400" baseline="-25000" dirty="0" err="1">
                <a:solidFill>
                  <a:schemeClr val="tx1"/>
                </a:solidFill>
                <a:highlight>
                  <a:srgbClr val="FFFF00"/>
                </a:highlight>
              </a:rPr>
              <a:t>eao</a:t>
            </a:r>
            <a:endParaRPr lang="en-AU" sz="1400" dirty="0">
              <a:solidFill>
                <a:schemeClr val="tx1"/>
              </a:solidFill>
            </a:endParaRPr>
          </a:p>
        </p:txBody>
      </p:sp>
      <p:sp>
        <p:nvSpPr>
          <p:cNvPr id="62" name="Rechteck: abgerundete Ecken 61">
            <a:extLst>
              <a:ext uri="{FF2B5EF4-FFF2-40B4-BE49-F238E27FC236}">
                <a16:creationId xmlns:a16="http://schemas.microsoft.com/office/drawing/2014/main" id="{AD988C41-6678-4F82-B0B7-FBA50AC7BC2E}"/>
              </a:ext>
            </a:extLst>
          </p:cNvPr>
          <p:cNvSpPr/>
          <p:nvPr/>
        </p:nvSpPr>
        <p:spPr>
          <a:xfrm>
            <a:off x="15356035" y="8468751"/>
            <a:ext cx="2602618" cy="6484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Hits on the survey landing page </a:t>
            </a:r>
          </a:p>
          <a:p>
            <a:pPr algn="ctr"/>
            <a:r>
              <a:rPr lang="en-AU" sz="1400" dirty="0">
                <a:solidFill>
                  <a:schemeClr val="tx1"/>
                </a:solidFill>
                <a:highlight>
                  <a:srgbClr val="FFFF00"/>
                </a:highlight>
              </a:rPr>
              <a:t>n</a:t>
            </a:r>
            <a:r>
              <a:rPr lang="en-AU" sz="1400" baseline="-25000" dirty="0">
                <a:solidFill>
                  <a:schemeClr val="tx1"/>
                </a:solidFill>
                <a:highlight>
                  <a:srgbClr val="FFFF00"/>
                </a:highlight>
              </a:rPr>
              <a:t>s3</a:t>
            </a:r>
            <a:endParaRPr lang="en-AU" sz="1400" dirty="0">
              <a:solidFill>
                <a:schemeClr val="tx1"/>
              </a:solidFill>
            </a:endParaRPr>
          </a:p>
        </p:txBody>
      </p:sp>
      <p:sp>
        <p:nvSpPr>
          <p:cNvPr id="63" name="Rechteck: abgerundete Ecken 62">
            <a:extLst>
              <a:ext uri="{FF2B5EF4-FFF2-40B4-BE49-F238E27FC236}">
                <a16:creationId xmlns:a16="http://schemas.microsoft.com/office/drawing/2014/main" id="{BE166A3B-C140-4F7E-8DDD-620B15AC4B7A}"/>
              </a:ext>
            </a:extLst>
          </p:cNvPr>
          <p:cNvSpPr/>
          <p:nvPr/>
        </p:nvSpPr>
        <p:spPr>
          <a:xfrm>
            <a:off x="18154099" y="8468751"/>
            <a:ext cx="1959428" cy="648478"/>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Identified as bots</a:t>
            </a:r>
            <a:br>
              <a:rPr lang="en-AU" sz="1400" dirty="0">
                <a:solidFill>
                  <a:schemeClr val="tx1"/>
                </a:solidFill>
              </a:rPr>
            </a:br>
            <a:r>
              <a:rPr lang="en-AU" sz="1400" dirty="0">
                <a:solidFill>
                  <a:schemeClr val="tx1"/>
                </a:solidFill>
                <a:highlight>
                  <a:srgbClr val="FFFF00"/>
                </a:highlight>
              </a:rPr>
              <a:t>n</a:t>
            </a:r>
            <a:r>
              <a:rPr lang="en-AU" sz="1400" baseline="-25000" dirty="0">
                <a:solidFill>
                  <a:schemeClr val="tx1"/>
                </a:solidFill>
                <a:highlight>
                  <a:srgbClr val="FFFF00"/>
                </a:highlight>
              </a:rPr>
              <a:t>s3</a:t>
            </a:r>
            <a:endParaRPr lang="en-AU" sz="1400" dirty="0">
              <a:solidFill>
                <a:schemeClr val="tx1"/>
              </a:solidFill>
            </a:endParaRPr>
          </a:p>
        </p:txBody>
      </p:sp>
      <p:sp>
        <p:nvSpPr>
          <p:cNvPr id="64" name="Pfeil: nach rechts 63">
            <a:extLst>
              <a:ext uri="{FF2B5EF4-FFF2-40B4-BE49-F238E27FC236}">
                <a16:creationId xmlns:a16="http://schemas.microsoft.com/office/drawing/2014/main" id="{533497AE-0354-49FD-A870-4606A8E8741A}"/>
              </a:ext>
            </a:extLst>
          </p:cNvPr>
          <p:cNvSpPr/>
          <p:nvPr/>
        </p:nvSpPr>
        <p:spPr>
          <a:xfrm>
            <a:off x="18007795" y="8792993"/>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5" name="Rechteck: abgerundete Ecken 64">
            <a:extLst>
              <a:ext uri="{FF2B5EF4-FFF2-40B4-BE49-F238E27FC236}">
                <a16:creationId xmlns:a16="http://schemas.microsoft.com/office/drawing/2014/main" id="{FAFE9D94-2A28-45BE-B0C4-740DF3A45921}"/>
              </a:ext>
            </a:extLst>
          </p:cNvPr>
          <p:cNvSpPr/>
          <p:nvPr/>
        </p:nvSpPr>
        <p:spPr>
          <a:xfrm>
            <a:off x="15356035" y="9358767"/>
            <a:ext cx="2602618" cy="6484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Hits probably by human internet users</a:t>
            </a:r>
          </a:p>
          <a:p>
            <a:pPr algn="ctr"/>
            <a:r>
              <a:rPr lang="en-AU" sz="1400" dirty="0">
                <a:solidFill>
                  <a:schemeClr val="tx1"/>
                </a:solidFill>
                <a:highlight>
                  <a:srgbClr val="FFFF00"/>
                </a:highlight>
              </a:rPr>
              <a:t>n</a:t>
            </a:r>
            <a:r>
              <a:rPr lang="en-AU" sz="1400" baseline="-25000" dirty="0">
                <a:solidFill>
                  <a:schemeClr val="tx1"/>
                </a:solidFill>
                <a:highlight>
                  <a:srgbClr val="FFFF00"/>
                </a:highlight>
              </a:rPr>
              <a:t>s3</a:t>
            </a:r>
            <a:endParaRPr lang="en-AU" sz="1400" dirty="0">
              <a:solidFill>
                <a:schemeClr val="tx1"/>
              </a:solidFill>
            </a:endParaRPr>
          </a:p>
        </p:txBody>
      </p:sp>
      <p:sp>
        <p:nvSpPr>
          <p:cNvPr id="66" name="Rechteck: abgerundete Ecken 65">
            <a:extLst>
              <a:ext uri="{FF2B5EF4-FFF2-40B4-BE49-F238E27FC236}">
                <a16:creationId xmlns:a16="http://schemas.microsoft.com/office/drawing/2014/main" id="{A5B7776D-D5EC-4C7A-9D35-94A9139EFD1C}"/>
              </a:ext>
            </a:extLst>
          </p:cNvPr>
          <p:cNvSpPr/>
          <p:nvPr/>
        </p:nvSpPr>
        <p:spPr>
          <a:xfrm>
            <a:off x="15405178" y="12033531"/>
            <a:ext cx="2602618" cy="6484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Completed surveys</a:t>
            </a:r>
          </a:p>
          <a:p>
            <a:pPr algn="ctr"/>
            <a:r>
              <a:rPr lang="en-AU" sz="1400" dirty="0">
                <a:solidFill>
                  <a:schemeClr val="tx1"/>
                </a:solidFill>
                <a:highlight>
                  <a:srgbClr val="FFFF00"/>
                </a:highlight>
              </a:rPr>
              <a:t>n</a:t>
            </a:r>
            <a:r>
              <a:rPr lang="en-AU" sz="1400" baseline="-25000" dirty="0">
                <a:solidFill>
                  <a:schemeClr val="tx1"/>
                </a:solidFill>
                <a:highlight>
                  <a:srgbClr val="FFFF00"/>
                </a:highlight>
              </a:rPr>
              <a:t>s3</a:t>
            </a:r>
            <a:endParaRPr lang="en-AU" sz="1400" dirty="0">
              <a:solidFill>
                <a:schemeClr val="tx1"/>
              </a:solidFill>
            </a:endParaRPr>
          </a:p>
        </p:txBody>
      </p:sp>
      <p:sp>
        <p:nvSpPr>
          <p:cNvPr id="67" name="Rechteck: abgerundete Ecken 66">
            <a:extLst>
              <a:ext uri="{FF2B5EF4-FFF2-40B4-BE49-F238E27FC236}">
                <a16:creationId xmlns:a16="http://schemas.microsoft.com/office/drawing/2014/main" id="{70774BF3-B15A-442A-884B-086B63AD1A18}"/>
              </a:ext>
            </a:extLst>
          </p:cNvPr>
          <p:cNvSpPr/>
          <p:nvPr/>
        </p:nvSpPr>
        <p:spPr>
          <a:xfrm>
            <a:off x="18154099" y="9358767"/>
            <a:ext cx="1959428" cy="648478"/>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Survey not started</a:t>
            </a:r>
            <a:br>
              <a:rPr lang="en-AU" sz="1400" dirty="0">
                <a:solidFill>
                  <a:schemeClr val="tx1"/>
                </a:solidFill>
              </a:rPr>
            </a:br>
            <a:r>
              <a:rPr lang="en-AU" sz="1400" dirty="0">
                <a:solidFill>
                  <a:schemeClr val="tx1"/>
                </a:solidFill>
                <a:highlight>
                  <a:srgbClr val="FFFF00"/>
                </a:highlight>
              </a:rPr>
              <a:t>n</a:t>
            </a:r>
            <a:r>
              <a:rPr lang="en-AU" sz="1400" baseline="-25000" dirty="0">
                <a:solidFill>
                  <a:schemeClr val="tx1"/>
                </a:solidFill>
                <a:highlight>
                  <a:srgbClr val="FFFF00"/>
                </a:highlight>
              </a:rPr>
              <a:t>s3</a:t>
            </a:r>
            <a:endParaRPr lang="en-AU" sz="1400" dirty="0">
              <a:solidFill>
                <a:schemeClr val="tx1"/>
              </a:solidFill>
            </a:endParaRPr>
          </a:p>
        </p:txBody>
      </p:sp>
      <p:sp>
        <p:nvSpPr>
          <p:cNvPr id="68" name="Pfeil: nach rechts 67">
            <a:extLst>
              <a:ext uri="{FF2B5EF4-FFF2-40B4-BE49-F238E27FC236}">
                <a16:creationId xmlns:a16="http://schemas.microsoft.com/office/drawing/2014/main" id="{EBD27BD9-A11D-4BFE-99BC-BF3F701E925D}"/>
              </a:ext>
            </a:extLst>
          </p:cNvPr>
          <p:cNvSpPr/>
          <p:nvPr/>
        </p:nvSpPr>
        <p:spPr>
          <a:xfrm>
            <a:off x="18007795" y="9622604"/>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9" name="Rechteck: abgerundete Ecken 68">
            <a:extLst>
              <a:ext uri="{FF2B5EF4-FFF2-40B4-BE49-F238E27FC236}">
                <a16:creationId xmlns:a16="http://schemas.microsoft.com/office/drawing/2014/main" id="{B0F40556-FD66-40A9-BBB8-7D1C277E9FE4}"/>
              </a:ext>
            </a:extLst>
          </p:cNvPr>
          <p:cNvSpPr/>
          <p:nvPr/>
        </p:nvSpPr>
        <p:spPr>
          <a:xfrm>
            <a:off x="15356035" y="10253499"/>
            <a:ext cx="2602618" cy="6484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Started surveys</a:t>
            </a:r>
          </a:p>
          <a:p>
            <a:pPr algn="ctr"/>
            <a:r>
              <a:rPr lang="en-AU" sz="1400" dirty="0">
                <a:solidFill>
                  <a:schemeClr val="tx1"/>
                </a:solidFill>
                <a:highlight>
                  <a:srgbClr val="FFFF00"/>
                </a:highlight>
              </a:rPr>
              <a:t>n</a:t>
            </a:r>
            <a:r>
              <a:rPr lang="en-AU" sz="1400" baseline="-25000" dirty="0">
                <a:solidFill>
                  <a:schemeClr val="tx1"/>
                </a:solidFill>
                <a:highlight>
                  <a:srgbClr val="FFFF00"/>
                </a:highlight>
              </a:rPr>
              <a:t>s3</a:t>
            </a:r>
            <a:endParaRPr lang="en-AU" sz="1400" dirty="0">
              <a:solidFill>
                <a:schemeClr val="tx1"/>
              </a:solidFill>
            </a:endParaRPr>
          </a:p>
        </p:txBody>
      </p:sp>
      <p:sp>
        <p:nvSpPr>
          <p:cNvPr id="70" name="Rechteck: abgerundete Ecken 69">
            <a:extLst>
              <a:ext uri="{FF2B5EF4-FFF2-40B4-BE49-F238E27FC236}">
                <a16:creationId xmlns:a16="http://schemas.microsoft.com/office/drawing/2014/main" id="{E982BFF5-0D20-4D95-953E-457F8A89724F}"/>
              </a:ext>
            </a:extLst>
          </p:cNvPr>
          <p:cNvSpPr/>
          <p:nvPr/>
        </p:nvSpPr>
        <p:spPr>
          <a:xfrm>
            <a:off x="18154099" y="10247403"/>
            <a:ext cx="1959428" cy="648478"/>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Not target population</a:t>
            </a:r>
            <a:r>
              <a:rPr lang="en-AU" sz="1400" baseline="30000" dirty="0">
                <a:solidFill>
                  <a:schemeClr val="tx1"/>
                </a:solidFill>
              </a:rPr>
              <a:t>2</a:t>
            </a:r>
            <a:br>
              <a:rPr lang="en-AU" sz="1400" dirty="0">
                <a:solidFill>
                  <a:schemeClr val="tx1"/>
                </a:solidFill>
              </a:rPr>
            </a:br>
            <a:r>
              <a:rPr lang="en-AU" sz="1400" dirty="0">
                <a:solidFill>
                  <a:schemeClr val="tx1"/>
                </a:solidFill>
                <a:highlight>
                  <a:srgbClr val="FFFF00"/>
                </a:highlight>
              </a:rPr>
              <a:t>n</a:t>
            </a:r>
            <a:r>
              <a:rPr lang="en-AU" sz="1400" baseline="-25000" dirty="0">
                <a:solidFill>
                  <a:schemeClr val="tx1"/>
                </a:solidFill>
                <a:highlight>
                  <a:srgbClr val="FFFF00"/>
                </a:highlight>
              </a:rPr>
              <a:t>s3</a:t>
            </a:r>
            <a:endParaRPr lang="en-AU" sz="1400" dirty="0">
              <a:solidFill>
                <a:schemeClr val="tx1"/>
              </a:solidFill>
            </a:endParaRPr>
          </a:p>
        </p:txBody>
      </p:sp>
      <p:sp>
        <p:nvSpPr>
          <p:cNvPr id="71" name="Rechteck: abgerundete Ecken 70">
            <a:extLst>
              <a:ext uri="{FF2B5EF4-FFF2-40B4-BE49-F238E27FC236}">
                <a16:creationId xmlns:a16="http://schemas.microsoft.com/office/drawing/2014/main" id="{C9AB5A0A-D655-46DD-959A-8940C975ADD5}"/>
              </a:ext>
            </a:extLst>
          </p:cNvPr>
          <p:cNvSpPr/>
          <p:nvPr/>
        </p:nvSpPr>
        <p:spPr>
          <a:xfrm>
            <a:off x="15356035" y="11143515"/>
            <a:ext cx="2602618" cy="6484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Target population participants</a:t>
            </a:r>
          </a:p>
          <a:p>
            <a:pPr algn="ctr"/>
            <a:r>
              <a:rPr lang="en-AU" sz="1400" dirty="0">
                <a:solidFill>
                  <a:schemeClr val="tx1"/>
                </a:solidFill>
                <a:highlight>
                  <a:srgbClr val="FFFF00"/>
                </a:highlight>
              </a:rPr>
              <a:t>n</a:t>
            </a:r>
            <a:r>
              <a:rPr lang="en-AU" sz="1400" baseline="-25000" dirty="0">
                <a:solidFill>
                  <a:schemeClr val="tx1"/>
                </a:solidFill>
                <a:highlight>
                  <a:srgbClr val="FFFF00"/>
                </a:highlight>
              </a:rPr>
              <a:t>s3</a:t>
            </a:r>
            <a:endParaRPr lang="en-AU" sz="1400" dirty="0">
              <a:solidFill>
                <a:schemeClr val="tx1"/>
              </a:solidFill>
            </a:endParaRPr>
          </a:p>
        </p:txBody>
      </p:sp>
      <p:sp>
        <p:nvSpPr>
          <p:cNvPr id="72" name="Rechteck: abgerundete Ecken 71">
            <a:extLst>
              <a:ext uri="{FF2B5EF4-FFF2-40B4-BE49-F238E27FC236}">
                <a16:creationId xmlns:a16="http://schemas.microsoft.com/office/drawing/2014/main" id="{C4F0586C-8E68-49A6-8A58-4F87BED80BE2}"/>
              </a:ext>
            </a:extLst>
          </p:cNvPr>
          <p:cNvSpPr/>
          <p:nvPr/>
        </p:nvSpPr>
        <p:spPr>
          <a:xfrm>
            <a:off x="18154099" y="11137419"/>
            <a:ext cx="1959428" cy="648478"/>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Dropouts</a:t>
            </a:r>
            <a:br>
              <a:rPr lang="en-AU" sz="1400" dirty="0">
                <a:solidFill>
                  <a:schemeClr val="tx1"/>
                </a:solidFill>
              </a:rPr>
            </a:br>
            <a:r>
              <a:rPr lang="en-AU" sz="1400" dirty="0">
                <a:solidFill>
                  <a:schemeClr val="tx1"/>
                </a:solidFill>
                <a:highlight>
                  <a:srgbClr val="FFFF00"/>
                </a:highlight>
              </a:rPr>
              <a:t>n</a:t>
            </a:r>
            <a:r>
              <a:rPr lang="en-AU" sz="1400" baseline="-25000" dirty="0">
                <a:solidFill>
                  <a:schemeClr val="tx1"/>
                </a:solidFill>
                <a:highlight>
                  <a:srgbClr val="FFFF00"/>
                </a:highlight>
              </a:rPr>
              <a:t>s3</a:t>
            </a:r>
            <a:endParaRPr lang="en-AU" sz="1400" dirty="0">
              <a:solidFill>
                <a:schemeClr val="tx1"/>
              </a:solidFill>
            </a:endParaRPr>
          </a:p>
        </p:txBody>
      </p:sp>
      <p:sp>
        <p:nvSpPr>
          <p:cNvPr id="73" name="Pfeil: nach rechts 72">
            <a:extLst>
              <a:ext uri="{FF2B5EF4-FFF2-40B4-BE49-F238E27FC236}">
                <a16:creationId xmlns:a16="http://schemas.microsoft.com/office/drawing/2014/main" id="{A33A2230-0A58-4031-8EC4-53EA5DD6F7CC}"/>
              </a:ext>
            </a:extLst>
          </p:cNvPr>
          <p:cNvSpPr/>
          <p:nvPr/>
        </p:nvSpPr>
        <p:spPr>
          <a:xfrm>
            <a:off x="18007795" y="10514977"/>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4" name="Pfeil: nach rechts 73">
            <a:extLst>
              <a:ext uri="{FF2B5EF4-FFF2-40B4-BE49-F238E27FC236}">
                <a16:creationId xmlns:a16="http://schemas.microsoft.com/office/drawing/2014/main" id="{05C5F8E8-0E1A-4747-961F-9E0047E63176}"/>
              </a:ext>
            </a:extLst>
          </p:cNvPr>
          <p:cNvSpPr/>
          <p:nvPr/>
        </p:nvSpPr>
        <p:spPr>
          <a:xfrm>
            <a:off x="18007795" y="11401254"/>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5" name="Pfeil: nach rechts 74">
            <a:extLst>
              <a:ext uri="{FF2B5EF4-FFF2-40B4-BE49-F238E27FC236}">
                <a16:creationId xmlns:a16="http://schemas.microsoft.com/office/drawing/2014/main" id="{2FAC6BD5-228A-49BF-95A8-55A01CB87113}"/>
              </a:ext>
            </a:extLst>
          </p:cNvPr>
          <p:cNvSpPr/>
          <p:nvPr/>
        </p:nvSpPr>
        <p:spPr>
          <a:xfrm rot="5400000">
            <a:off x="16657905" y="9175237"/>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6" name="Pfeil: nach rechts 75">
            <a:extLst>
              <a:ext uri="{FF2B5EF4-FFF2-40B4-BE49-F238E27FC236}">
                <a16:creationId xmlns:a16="http://schemas.microsoft.com/office/drawing/2014/main" id="{40FF518D-D48F-4FE5-A090-5A5E8CC5EA11}"/>
              </a:ext>
            </a:extLst>
          </p:cNvPr>
          <p:cNvSpPr/>
          <p:nvPr/>
        </p:nvSpPr>
        <p:spPr>
          <a:xfrm rot="5400000">
            <a:off x="16657905" y="10067611"/>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7" name="Pfeil: nach rechts 76">
            <a:extLst>
              <a:ext uri="{FF2B5EF4-FFF2-40B4-BE49-F238E27FC236}">
                <a16:creationId xmlns:a16="http://schemas.microsoft.com/office/drawing/2014/main" id="{1F632388-BC5E-445B-B3EF-AD9158742F63}"/>
              </a:ext>
            </a:extLst>
          </p:cNvPr>
          <p:cNvSpPr/>
          <p:nvPr/>
        </p:nvSpPr>
        <p:spPr>
          <a:xfrm rot="5400000">
            <a:off x="16657904" y="10959985"/>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3" name="Pfeil: nach rechts 82">
            <a:extLst>
              <a:ext uri="{FF2B5EF4-FFF2-40B4-BE49-F238E27FC236}">
                <a16:creationId xmlns:a16="http://schemas.microsoft.com/office/drawing/2014/main" id="{911741BB-9D3F-4324-AE9E-A7EC4A508158}"/>
              </a:ext>
            </a:extLst>
          </p:cNvPr>
          <p:cNvSpPr/>
          <p:nvPr/>
        </p:nvSpPr>
        <p:spPr>
          <a:xfrm rot="5400000">
            <a:off x="16608762" y="11852359"/>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4" name="Pfeil: nach rechts 83">
            <a:extLst>
              <a:ext uri="{FF2B5EF4-FFF2-40B4-BE49-F238E27FC236}">
                <a16:creationId xmlns:a16="http://schemas.microsoft.com/office/drawing/2014/main" id="{2647B474-B1D3-4F99-BC77-853B8AF694FB}"/>
              </a:ext>
            </a:extLst>
          </p:cNvPr>
          <p:cNvSpPr/>
          <p:nvPr/>
        </p:nvSpPr>
        <p:spPr>
          <a:xfrm rot="5400000">
            <a:off x="16608761" y="12795220"/>
            <a:ext cx="97162" cy="12080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5" name="Rechteck: abgerundete Ecken 84">
            <a:extLst>
              <a:ext uri="{FF2B5EF4-FFF2-40B4-BE49-F238E27FC236}">
                <a16:creationId xmlns:a16="http://schemas.microsoft.com/office/drawing/2014/main" id="{F69D4DA6-AE8E-4440-B192-8CFB00238CCD}"/>
              </a:ext>
            </a:extLst>
          </p:cNvPr>
          <p:cNvSpPr/>
          <p:nvPr/>
        </p:nvSpPr>
        <p:spPr>
          <a:xfrm>
            <a:off x="15308033" y="7622520"/>
            <a:ext cx="4805495" cy="6484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Access to survey through </a:t>
            </a:r>
            <a:r>
              <a:rPr lang="en-AU" sz="1400" b="1" dirty="0">
                <a:solidFill>
                  <a:schemeClr val="tx1"/>
                </a:solidFill>
              </a:rPr>
              <a:t>snowball sampling</a:t>
            </a:r>
          </a:p>
        </p:txBody>
      </p:sp>
      <p:sp>
        <p:nvSpPr>
          <p:cNvPr id="86" name="Rechteck: abgerundete Ecken 85">
            <a:extLst>
              <a:ext uri="{FF2B5EF4-FFF2-40B4-BE49-F238E27FC236}">
                <a16:creationId xmlns:a16="http://schemas.microsoft.com/office/drawing/2014/main" id="{69B05030-DD49-42F3-BF40-63697F9B05DD}"/>
              </a:ext>
            </a:extLst>
          </p:cNvPr>
          <p:cNvSpPr/>
          <p:nvPr/>
        </p:nvSpPr>
        <p:spPr>
          <a:xfrm>
            <a:off x="4710214" y="3305383"/>
            <a:ext cx="2042228" cy="88139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Estimated audience size</a:t>
            </a:r>
          </a:p>
          <a:p>
            <a:pPr algn="ctr"/>
            <a:r>
              <a:rPr lang="en-AU" sz="1400" dirty="0" err="1">
                <a:solidFill>
                  <a:schemeClr val="tx1"/>
                </a:solidFill>
                <a:highlight>
                  <a:srgbClr val="FFFF00"/>
                </a:highlight>
              </a:rPr>
              <a:t>n</a:t>
            </a:r>
            <a:r>
              <a:rPr lang="en-AU" sz="1400" baseline="-25000" dirty="0" err="1">
                <a:solidFill>
                  <a:schemeClr val="tx1"/>
                </a:solidFill>
                <a:highlight>
                  <a:srgbClr val="FFFF00"/>
                </a:highlight>
              </a:rPr>
              <a:t>ea</a:t>
            </a:r>
            <a:endParaRPr lang="en-AU" sz="1400" dirty="0">
              <a:solidFill>
                <a:schemeClr val="tx1"/>
              </a:solidFill>
            </a:endParaRPr>
          </a:p>
        </p:txBody>
      </p:sp>
      <p:sp>
        <p:nvSpPr>
          <p:cNvPr id="2" name="Textfeld 1">
            <a:extLst>
              <a:ext uri="{FF2B5EF4-FFF2-40B4-BE49-F238E27FC236}">
                <a16:creationId xmlns:a16="http://schemas.microsoft.com/office/drawing/2014/main" id="{E7E211BF-DD6F-BD00-C4EC-4C0033F0C910}"/>
              </a:ext>
            </a:extLst>
          </p:cNvPr>
          <p:cNvSpPr txBox="1"/>
          <p:nvPr/>
        </p:nvSpPr>
        <p:spPr>
          <a:xfrm>
            <a:off x="5183660" y="16598900"/>
            <a:ext cx="8913339" cy="1015663"/>
          </a:xfrm>
          <a:prstGeom prst="rect">
            <a:avLst/>
          </a:prstGeom>
          <a:noFill/>
        </p:spPr>
        <p:txBody>
          <a:bodyPr wrap="square" rtlCol="0">
            <a:spAutoFit/>
          </a:bodyPr>
          <a:lstStyle/>
          <a:p>
            <a:r>
              <a:rPr lang="en-AU" sz="1200" dirty="0"/>
              <a:t>Please cite as: </a:t>
            </a:r>
          </a:p>
          <a:p>
            <a:r>
              <a:rPr lang="en-AU" sz="1200" dirty="0"/>
              <a:t>Pötzschke, Steffen, Weiß, Bernd, Daikeler, Jessica, Silber Henning and Christoph Beuthner (2023). </a:t>
            </a:r>
            <a:r>
              <a:rPr lang="en-US" sz="1200" dirty="0"/>
              <a:t>A guideline on how to recruit respondents for online surveys using Facebook and Instagram: Using hard-to-reach health workers as an example</a:t>
            </a:r>
            <a:r>
              <a:rPr lang="en-AU" sz="1200" dirty="0"/>
              <a:t>. Mannheim, GESIS – Leibniz Institute for the Social Sciences (GESIS-Survey Guidelines). DOI: 10.15465/gesis-sg_en_045</a:t>
            </a:r>
          </a:p>
          <a:p>
            <a:endParaRPr lang="en-US" sz="1200" dirty="0"/>
          </a:p>
        </p:txBody>
      </p:sp>
    </p:spTree>
    <p:extLst>
      <p:ext uri="{BB962C8B-B14F-4D97-AF65-F5344CB8AC3E}">
        <p14:creationId xmlns:p14="http://schemas.microsoft.com/office/powerpoint/2010/main" val="3665286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50F337-0542-A329-FF47-E02EB15CF03A}"/>
              </a:ext>
            </a:extLst>
          </p:cNvPr>
          <p:cNvSpPr>
            <a:spLocks noGrp="1"/>
          </p:cNvSpPr>
          <p:nvPr>
            <p:ph type="title"/>
          </p:nvPr>
        </p:nvSpPr>
        <p:spPr/>
        <p:txBody>
          <a:bodyPr/>
          <a:lstStyle/>
          <a:p>
            <a:r>
              <a:rPr lang="en-US" sz="9600" dirty="0">
                <a:latin typeface="Calibri" panose="020F0502020204030204" pitchFamily="34" charset="0"/>
                <a:ea typeface="Calibri" panose="020F0502020204030204" pitchFamily="34" charset="0"/>
                <a:cs typeface="Times New Roman" panose="02020603050405020304" pitchFamily="18" charset="0"/>
              </a:rPr>
              <a:t>How to use this template</a:t>
            </a:r>
            <a:endParaRPr lang="en-US" dirty="0"/>
          </a:p>
        </p:txBody>
      </p:sp>
      <p:sp>
        <p:nvSpPr>
          <p:cNvPr id="3" name="Inhaltsplatzhalter 2">
            <a:extLst>
              <a:ext uri="{FF2B5EF4-FFF2-40B4-BE49-F238E27FC236}">
                <a16:creationId xmlns:a16="http://schemas.microsoft.com/office/drawing/2014/main" id="{D13C2C30-C2A2-F8FC-A675-B1C9CFDA2D5B}"/>
              </a:ext>
            </a:extLst>
          </p:cNvPr>
          <p:cNvSpPr>
            <a:spLocks noGrp="1"/>
          </p:cNvSpPr>
          <p:nvPr>
            <p:ph idx="1"/>
          </p:nvPr>
        </p:nvSpPr>
        <p:spPr>
          <a:xfrm>
            <a:off x="1435527" y="3622877"/>
            <a:ext cx="18009335" cy="12590222"/>
          </a:xfrm>
        </p:spPr>
        <p:txBody>
          <a:bodyPr>
            <a:normAutofit fontScale="92500" lnSpcReduction="10000"/>
          </a:bodyPr>
          <a:lstStyle/>
          <a:p>
            <a:pPr marL="450850" lvl="0" indent="-342900">
              <a:lnSpc>
                <a:spcPct val="100000"/>
              </a:lnSpc>
              <a:spcBef>
                <a:spcPts val="0"/>
              </a:spcBef>
              <a:spcAft>
                <a:spcPts val="600"/>
              </a:spcAft>
              <a:buFont typeface="Symbol" panose="05050102010706020507" pitchFamily="18" charset="2"/>
              <a:buChar char=""/>
            </a:pPr>
            <a:r>
              <a:rPr lang="en-US" sz="3200" dirty="0">
                <a:effectLst/>
                <a:latin typeface="Calibri" panose="020F0502020204030204" pitchFamily="34" charset="0"/>
                <a:ea typeface="Calibri" panose="020F0502020204030204" pitchFamily="34" charset="0"/>
                <a:cs typeface="Times New Roman" panose="02020603050405020304" pitchFamily="18" charset="0"/>
              </a:rPr>
              <a:t>The figure presented as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Estimated audience size </a:t>
            </a:r>
            <a:r>
              <a:rPr lang="en-US" sz="3200" dirty="0">
                <a:effectLst/>
                <a:latin typeface="Calibri" panose="020F0502020204030204" pitchFamily="34" charset="0"/>
                <a:ea typeface="Calibri" panose="020F0502020204030204" pitchFamily="34" charset="0"/>
                <a:cs typeface="Times New Roman" panose="02020603050405020304" pitchFamily="18" charset="0"/>
              </a:rPr>
              <a:t>corresponds to the lower margin of the respective value range calculated in FAM when setting up your advertisements (i.e., if the Estimated audience size is specified as 4,200 – 6,700 in FAM, 4,200 should be used for this graph). If researchers use more than one ad set, the corresponding estimates of all ad sets should be summed up. </a:t>
            </a:r>
          </a:p>
          <a:p>
            <a:pPr marL="450850" lvl="0" indent="-342900">
              <a:lnSpc>
                <a:spcPct val="100000"/>
              </a:lnSpc>
              <a:spcBef>
                <a:spcPts val="0"/>
              </a:spcBef>
              <a:spcAft>
                <a:spcPts val="600"/>
              </a:spcAft>
              <a:buFont typeface="Symbol" panose="05050102010706020507" pitchFamily="18" charset="2"/>
              <a:buChar char=""/>
            </a:pPr>
            <a:r>
              <a:rPr lang="en-US" sz="3200" dirty="0">
                <a:effectLst/>
                <a:latin typeface="Calibri" panose="020F0502020204030204" pitchFamily="34" charset="0"/>
                <a:ea typeface="Calibri" panose="020F0502020204030204" pitchFamily="34" charset="0"/>
                <a:cs typeface="Times New Roman" panose="02020603050405020304" pitchFamily="18" charset="0"/>
              </a:rPr>
              <a:t>Depending on your sampling design, please specify whether the probability that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Estimated audience size </a:t>
            </a:r>
            <a:r>
              <a:rPr lang="en-US" sz="3200" dirty="0">
                <a:effectLst/>
                <a:latin typeface="Calibri" panose="020F0502020204030204" pitchFamily="34" charset="0"/>
                <a:ea typeface="Calibri" panose="020F0502020204030204" pitchFamily="34" charset="0"/>
                <a:cs typeface="Times New Roman" panose="02020603050405020304" pitchFamily="18" charset="0"/>
              </a:rPr>
              <a:t>counts individual users more than once is increased due to the design of your ad campaign. This might, for example, be the case if you target Facebook and Instagram with different ad sets, as individuals might use both networks and be counted in each ad set separately. Note that, irrespective of such a design, there is always a chance that users are counted multiple times if they use more then one account. </a:t>
            </a:r>
          </a:p>
          <a:p>
            <a:pPr marL="450850" lvl="0" indent="-342900">
              <a:lnSpc>
                <a:spcPct val="100000"/>
              </a:lnSpc>
              <a:spcBef>
                <a:spcPts val="0"/>
              </a:spcBef>
              <a:spcAft>
                <a:spcPts val="600"/>
              </a:spcAft>
              <a:buFont typeface="Symbol" panose="05050102010706020507" pitchFamily="18" charset="2"/>
              <a:buChar char=""/>
            </a:pPr>
            <a:r>
              <a:rPr lang="en-US" sz="3200" dirty="0">
                <a:effectLst/>
                <a:latin typeface="Calibri" panose="020F0502020204030204" pitchFamily="34" charset="0"/>
                <a:ea typeface="Calibri" panose="020F0502020204030204" pitchFamily="34" charset="0"/>
                <a:cs typeface="Times New Roman" panose="02020603050405020304" pitchFamily="18" charset="0"/>
              </a:rPr>
              <a:t>Where appropriate, provide additional explanation regarding the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Estimated audience size </a:t>
            </a:r>
            <a:r>
              <a:rPr lang="en-US" sz="3200" dirty="0">
                <a:effectLst/>
                <a:latin typeface="Calibri" panose="020F0502020204030204" pitchFamily="34" charset="0"/>
                <a:ea typeface="Calibri" panose="020F0502020204030204" pitchFamily="34" charset="0"/>
                <a:cs typeface="Times New Roman" panose="02020603050405020304" pitchFamily="18" charset="0"/>
              </a:rPr>
              <a:t>as a note in the graph (i.e., in footnote 1) and in your publication. Otherwise, readers without profound knowledge of the sampling approach might misinterpret this figure.</a:t>
            </a:r>
          </a:p>
          <a:p>
            <a:pPr marL="450850" lvl="0" indent="-342900">
              <a:lnSpc>
                <a:spcPct val="100000"/>
              </a:lnSpc>
              <a:spcBef>
                <a:spcPts val="0"/>
              </a:spcBef>
              <a:spcAft>
                <a:spcPts val="600"/>
              </a:spcAft>
              <a:buFont typeface="Symbol" panose="05050102010706020507" pitchFamily="18" charset="2"/>
              <a:buChar char=""/>
            </a:pPr>
            <a:r>
              <a:rPr lang="en-US" sz="3200" dirty="0">
                <a:latin typeface="Calibri" panose="020F0502020204030204" pitchFamily="34" charset="0"/>
                <a:ea typeface="Calibri" panose="020F0502020204030204" pitchFamily="34" charset="0"/>
                <a:cs typeface="Times New Roman" panose="02020603050405020304" pitchFamily="18" charset="0"/>
              </a:rPr>
              <a:t>Please enter the accurate figures in all places highlighted in yellow, where</a:t>
            </a:r>
          </a:p>
          <a:p>
            <a:pPr marL="1494867" lvl="2" indent="-342900">
              <a:lnSpc>
                <a:spcPct val="100000"/>
              </a:lnSpc>
              <a:spcBef>
                <a:spcPts val="0"/>
              </a:spcBef>
              <a:spcAft>
                <a:spcPts val="600"/>
              </a:spcAft>
              <a:buFont typeface="Symbol" panose="05050102010706020507" pitchFamily="18" charset="2"/>
              <a:buChar char=""/>
            </a:pPr>
            <a:r>
              <a:rPr lang="de-DE" sz="2800" dirty="0" err="1">
                <a:effectLst/>
                <a:latin typeface="Calibri" panose="020F0502020204030204" pitchFamily="34" charset="0"/>
                <a:ea typeface="Calibri" panose="020F0502020204030204" pitchFamily="34" charset="0"/>
                <a:cs typeface="Times New Roman" panose="02020603050405020304" pitchFamily="18" charset="0"/>
              </a:rPr>
              <a:t>n</a:t>
            </a:r>
            <a:r>
              <a:rPr lang="de-DE" sz="2800" baseline="-25000" dirty="0" err="1">
                <a:latin typeface="Calibri" panose="020F0502020204030204" pitchFamily="34" charset="0"/>
                <a:ea typeface="Calibri" panose="020F0502020204030204" pitchFamily="34" charset="0"/>
                <a:cs typeface="Times New Roman" panose="02020603050405020304" pitchFamily="18" charset="0"/>
              </a:rPr>
              <a:t>eao</a:t>
            </a:r>
            <a:r>
              <a:rPr lang="de-DE" sz="2800" dirty="0">
                <a:effectLst/>
                <a:latin typeface="Calibri" panose="020F0502020204030204" pitchFamily="34" charset="0"/>
                <a:ea typeface="Calibri" panose="020F0502020204030204" pitchFamily="34" charset="0"/>
                <a:cs typeface="Times New Roman" panose="02020603050405020304" pitchFamily="18" charset="0"/>
              </a:rPr>
              <a:t>/</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n</a:t>
            </a:r>
            <a:r>
              <a:rPr lang="de-DE" sz="2800" baseline="-25000" dirty="0" err="1">
                <a:effectLst/>
                <a:latin typeface="Calibri" panose="020F0502020204030204" pitchFamily="34" charset="0"/>
                <a:ea typeface="Calibri" panose="020F0502020204030204" pitchFamily="34" charset="0"/>
                <a:cs typeface="Times New Roman" panose="02020603050405020304" pitchFamily="18" charset="0"/>
              </a:rPr>
              <a:t>ea</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refers</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to</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the</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advertisments</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estimated</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audience</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size</a:t>
            </a:r>
            <a:r>
              <a:rPr lang="de-DE" sz="2800" dirty="0">
                <a:effectLst/>
                <a:latin typeface="Calibri" panose="020F0502020204030204" pitchFamily="34" charset="0"/>
                <a:ea typeface="Calibri" panose="020F0502020204030204" pitchFamily="34" charset="0"/>
                <a:cs typeface="Times New Roman" panose="02020603050405020304" pitchFamily="18" charset="0"/>
              </a:rPr>
              <a:t> on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Meta</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platforms</a:t>
            </a:r>
            <a:r>
              <a:rPr lang="de-DE" sz="2800" dirty="0">
                <a:effectLst/>
                <a:latin typeface="Calibri" panose="020F0502020204030204" pitchFamily="34" charset="0"/>
                <a:ea typeface="Calibri" panose="020F0502020204030204" pitchFamily="34" charset="0"/>
                <a:cs typeface="Times New Roman" panose="02020603050405020304" pitchFamily="18" charset="0"/>
              </a:rPr>
              <a:t>,</a:t>
            </a:r>
          </a:p>
          <a:p>
            <a:pPr marL="1494867" lvl="2" indent="-342900">
              <a:lnSpc>
                <a:spcPct val="100000"/>
              </a:lnSpc>
              <a:spcBef>
                <a:spcPts val="0"/>
              </a:spcBef>
              <a:spcAft>
                <a:spcPts val="600"/>
              </a:spcAft>
              <a:buFont typeface="Symbol" panose="05050102010706020507" pitchFamily="18" charset="2"/>
              <a:buChar char=""/>
            </a:pPr>
            <a:r>
              <a:rPr lang="de-DE" sz="2800" dirty="0" err="1">
                <a:effectLst/>
                <a:latin typeface="Calibri" panose="020F0502020204030204" pitchFamily="34" charset="0"/>
                <a:ea typeface="Calibri" panose="020F0502020204030204" pitchFamily="34" charset="0"/>
                <a:cs typeface="Times New Roman" panose="02020603050405020304" pitchFamily="18" charset="0"/>
              </a:rPr>
              <a:t>n</a:t>
            </a:r>
            <a:r>
              <a:rPr lang="de-DE" sz="2800" baseline="-25000" dirty="0" err="1">
                <a:latin typeface="Calibri" panose="020F0502020204030204" pitchFamily="34" charset="0"/>
                <a:ea typeface="Calibri" panose="020F0502020204030204" pitchFamily="34" charset="0"/>
                <a:cs typeface="Times New Roman" panose="02020603050405020304" pitchFamily="18" charset="0"/>
              </a:rPr>
              <a:t>r</a:t>
            </a:r>
            <a:r>
              <a:rPr lang="de-DE" sz="2800" baseline="-250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refers</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refers</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to</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the</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advertisments</a:t>
            </a:r>
            <a:r>
              <a:rPr lang="de-DE" sz="2800" dirty="0">
                <a:effectLst/>
                <a:latin typeface="Calibri" panose="020F0502020204030204" pitchFamily="34" charset="0"/>
                <a:ea typeface="Calibri" panose="020F0502020204030204" pitchFamily="34" charset="0"/>
                <a:cs typeface="Times New Roman" panose="02020603050405020304" pitchFamily="18" charset="0"/>
              </a:rPr>
              <a:t>‘ on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Meta</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platforms</a:t>
            </a:r>
            <a:r>
              <a:rPr lang="de-DE" sz="2800" dirty="0">
                <a:effectLst/>
                <a:latin typeface="Calibri" panose="020F0502020204030204" pitchFamily="34" charset="0"/>
                <a:ea typeface="Calibri" panose="020F0502020204030204" pitchFamily="34" charset="0"/>
                <a:cs typeface="Times New Roman" panose="02020603050405020304" pitchFamily="18" charset="0"/>
              </a:rPr>
              <a:t>,</a:t>
            </a:r>
          </a:p>
          <a:p>
            <a:pPr marL="1494867" lvl="2" indent="-342900">
              <a:lnSpc>
                <a:spcPct val="100000"/>
              </a:lnSpc>
              <a:spcBef>
                <a:spcPts val="0"/>
              </a:spcBef>
              <a:spcAft>
                <a:spcPts val="600"/>
              </a:spcAft>
              <a:buFont typeface="Symbol" panose="05050102010706020507" pitchFamily="18" charset="2"/>
              <a:buChar char=""/>
            </a:pPr>
            <a:r>
              <a:rPr lang="de-DE" sz="2800" dirty="0" err="1">
                <a:effectLst/>
                <a:latin typeface="Calibri" panose="020F0502020204030204" pitchFamily="34" charset="0"/>
                <a:ea typeface="Calibri" panose="020F0502020204030204" pitchFamily="34" charset="0"/>
                <a:cs typeface="Times New Roman" panose="02020603050405020304" pitchFamily="18" charset="0"/>
              </a:rPr>
              <a:t>n</a:t>
            </a:r>
            <a:r>
              <a:rPr lang="de-DE" sz="2800" baseline="-25000" dirty="0" err="1">
                <a:latin typeface="Calibri" panose="020F0502020204030204" pitchFamily="34" charset="0"/>
                <a:ea typeface="Calibri" panose="020F0502020204030204" pitchFamily="34" charset="0"/>
                <a:cs typeface="Times New Roman" panose="02020603050405020304" pitchFamily="18" charset="0"/>
              </a:rPr>
              <a:t>i</a:t>
            </a:r>
            <a:r>
              <a:rPr lang="de-DE" sz="2800" baseline="-250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refers</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refers</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to</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the</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advertisments</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impressions</a:t>
            </a:r>
            <a:r>
              <a:rPr lang="de-DE" sz="2800" dirty="0">
                <a:effectLst/>
                <a:latin typeface="Calibri" panose="020F0502020204030204" pitchFamily="34" charset="0"/>
                <a:ea typeface="Calibri" panose="020F0502020204030204" pitchFamily="34" charset="0"/>
                <a:cs typeface="Times New Roman" panose="02020603050405020304" pitchFamily="18" charset="0"/>
              </a:rPr>
              <a:t> on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Meta</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platforms</a:t>
            </a:r>
            <a:r>
              <a:rPr lang="de-DE" sz="2800" dirty="0">
                <a:effectLst/>
                <a:latin typeface="Calibri" panose="020F0502020204030204" pitchFamily="34" charset="0"/>
                <a:ea typeface="Calibri" panose="020F0502020204030204" pitchFamily="34" charset="0"/>
                <a:cs typeface="Times New Roman" panose="02020603050405020304" pitchFamily="18" charset="0"/>
              </a:rPr>
              <a:t>,</a:t>
            </a:r>
          </a:p>
          <a:p>
            <a:pPr marL="1494867" lvl="2" indent="-342900">
              <a:lnSpc>
                <a:spcPct val="100000"/>
              </a:lnSpc>
              <a:spcBef>
                <a:spcPts val="0"/>
              </a:spcBef>
              <a:spcAft>
                <a:spcPts val="600"/>
              </a:spcAft>
              <a:buFont typeface="Symbol" panose="05050102010706020507" pitchFamily="18" charset="2"/>
              <a:buChar char=""/>
            </a:pPr>
            <a:r>
              <a:rPr lang="de-DE" sz="2800" dirty="0" err="1">
                <a:effectLst/>
                <a:latin typeface="Calibri" panose="020F0502020204030204" pitchFamily="34" charset="0"/>
                <a:ea typeface="Calibri" panose="020F0502020204030204" pitchFamily="34" charset="0"/>
                <a:cs typeface="Times New Roman" panose="02020603050405020304" pitchFamily="18" charset="0"/>
              </a:rPr>
              <a:t>n</a:t>
            </a:r>
            <a:r>
              <a:rPr lang="de-DE" sz="2800" baseline="-25000" dirty="0" err="1">
                <a:effectLst/>
                <a:latin typeface="Calibri" panose="020F0502020204030204" pitchFamily="34" charset="0"/>
                <a:ea typeface="Calibri" panose="020F0502020204030204" pitchFamily="34" charset="0"/>
                <a:cs typeface="Times New Roman" panose="02020603050405020304" pitchFamily="18" charset="0"/>
              </a:rPr>
              <a:t>c</a:t>
            </a:r>
            <a:r>
              <a:rPr lang="de-DE" sz="2800" baseline="-250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refers</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to</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unique</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outbound</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clicks</a:t>
            </a:r>
            <a:r>
              <a:rPr lang="de-DE" sz="2800" dirty="0">
                <a:effectLst/>
                <a:latin typeface="Calibri" panose="020F0502020204030204" pitchFamily="34" charset="0"/>
                <a:ea typeface="Calibri" panose="020F0502020204030204" pitchFamily="34" charset="0"/>
                <a:cs typeface="Times New Roman" panose="02020603050405020304" pitchFamily="18" charset="0"/>
              </a:rPr>
              <a:t> on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advertisements</a:t>
            </a:r>
            <a:r>
              <a:rPr lang="de-DE" sz="2800" dirty="0">
                <a:effectLst/>
                <a:latin typeface="Calibri" panose="020F0502020204030204" pitchFamily="34" charset="0"/>
                <a:ea typeface="Calibri" panose="020F0502020204030204" pitchFamily="34" charset="0"/>
                <a:cs typeface="Times New Roman" panose="02020603050405020304" pitchFamily="18" charset="0"/>
              </a:rPr>
              <a:t> on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Meta</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platforms</a:t>
            </a:r>
            <a:r>
              <a:rPr lang="de-DE" sz="2800" dirty="0">
                <a:effectLst/>
                <a:latin typeface="Calibri" panose="020F0502020204030204" pitchFamily="34" charset="0"/>
                <a:ea typeface="Calibri" panose="020F0502020204030204" pitchFamily="34" charset="0"/>
                <a:cs typeface="Times New Roman" panose="02020603050405020304" pitchFamily="18" charset="0"/>
              </a:rPr>
              <a:t>,</a:t>
            </a:r>
          </a:p>
          <a:p>
            <a:pPr marL="1494867" lvl="2" indent="-342900">
              <a:lnSpc>
                <a:spcPct val="100000"/>
              </a:lnSpc>
              <a:spcBef>
                <a:spcPts val="0"/>
              </a:spcBef>
              <a:spcAft>
                <a:spcPts val="600"/>
              </a:spcAft>
              <a:buFont typeface="Symbol" panose="05050102010706020507" pitchFamily="18" charset="2"/>
              <a:buChar char=""/>
            </a:pPr>
            <a:r>
              <a:rPr lang="de-DE" sz="2800" dirty="0">
                <a:effectLst/>
                <a:latin typeface="Calibri" panose="020F0502020204030204" pitchFamily="34" charset="0"/>
                <a:ea typeface="Calibri" panose="020F0502020204030204" pitchFamily="34" charset="0"/>
                <a:cs typeface="Times New Roman" panose="02020603050405020304" pitchFamily="18" charset="0"/>
              </a:rPr>
              <a:t>n</a:t>
            </a:r>
            <a:r>
              <a:rPr lang="de-DE" sz="2800" baseline="-25000" dirty="0">
                <a:effectLst/>
                <a:latin typeface="Calibri" panose="020F0502020204030204" pitchFamily="34" charset="0"/>
                <a:ea typeface="Calibri" panose="020F0502020204030204" pitchFamily="34" charset="0"/>
                <a:cs typeface="Times New Roman" panose="02020603050405020304" pitchFamily="18" charset="0"/>
              </a:rPr>
              <a:t>s1</a:t>
            </a:r>
            <a:r>
              <a:rPr lang="de-DE" sz="2800" dirty="0">
                <a:effectLst/>
                <a:latin typeface="Calibri" panose="020F0502020204030204" pitchFamily="34" charset="0"/>
                <a:ea typeface="Calibri" panose="020F0502020204030204" pitchFamily="34" charset="0"/>
                <a:cs typeface="Times New Roman" panose="02020603050405020304" pitchFamily="18" charset="0"/>
              </a:rPr>
              <a:t>/</a:t>
            </a:r>
            <a:r>
              <a:rPr lang="de-DE" sz="2800" baseline="-250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a:effectLst/>
                <a:latin typeface="Calibri" panose="020F0502020204030204" pitchFamily="34" charset="0"/>
                <a:ea typeface="Calibri" panose="020F0502020204030204" pitchFamily="34" charset="0"/>
                <a:cs typeface="Times New Roman" panose="02020603050405020304" pitchFamily="18" charset="0"/>
              </a:rPr>
              <a:t>n</a:t>
            </a:r>
            <a:r>
              <a:rPr lang="de-DE" sz="2800" baseline="-25000" dirty="0">
                <a:effectLst/>
                <a:latin typeface="Calibri" panose="020F0502020204030204" pitchFamily="34" charset="0"/>
                <a:ea typeface="Calibri" panose="020F0502020204030204" pitchFamily="34" charset="0"/>
                <a:cs typeface="Times New Roman" panose="02020603050405020304" pitchFamily="18" charset="0"/>
              </a:rPr>
              <a:t>s2 </a:t>
            </a:r>
            <a:r>
              <a:rPr lang="de-DE" sz="2800" dirty="0">
                <a:effectLst/>
                <a:latin typeface="Calibri" panose="020F0502020204030204" pitchFamily="34" charset="0"/>
                <a:ea typeface="Calibri" panose="020F0502020204030204" pitchFamily="34" charset="0"/>
                <a:cs typeface="Times New Roman" panose="02020603050405020304" pitchFamily="18" charset="0"/>
              </a:rPr>
              <a:t>/ n</a:t>
            </a:r>
            <a:r>
              <a:rPr lang="de-DE" sz="2800" baseline="-25000" dirty="0">
                <a:effectLst/>
                <a:latin typeface="Calibri" panose="020F0502020204030204" pitchFamily="34" charset="0"/>
                <a:ea typeface="Calibri" panose="020F0502020204030204" pitchFamily="34" charset="0"/>
                <a:cs typeface="Times New Roman" panose="02020603050405020304" pitchFamily="18" charset="0"/>
              </a:rPr>
              <a:t>s3 </a:t>
            </a:r>
            <a:r>
              <a:rPr lang="de-DE" sz="2800" dirty="0">
                <a:effectLst/>
                <a:latin typeface="Calibri" panose="020F0502020204030204" pitchFamily="34" charset="0"/>
                <a:ea typeface="Calibri" panose="020F0502020204030204" pitchFamily="34" charset="0"/>
                <a:cs typeface="Times New Roman" panose="02020603050405020304" pitchFamily="18" charset="0"/>
              </a:rPr>
              <a:t>/</a:t>
            </a:r>
            <a:r>
              <a:rPr lang="de-DE" sz="2800" baseline="-250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n</a:t>
            </a:r>
            <a:r>
              <a:rPr lang="de-DE" sz="2800" baseline="-25000" dirty="0" err="1">
                <a:effectLst/>
                <a:latin typeface="Calibri" panose="020F0502020204030204" pitchFamily="34" charset="0"/>
                <a:ea typeface="Calibri" panose="020F0502020204030204" pitchFamily="34" charset="0"/>
                <a:cs typeface="Times New Roman" panose="02020603050405020304" pitchFamily="18" charset="0"/>
              </a:rPr>
              <a:t>sf</a:t>
            </a:r>
            <a:r>
              <a:rPr lang="de-DE" sz="2800" baseline="-25000" dirty="0">
                <a:effectLst/>
                <a:latin typeface="Calibri" panose="020F0502020204030204" pitchFamily="34" charset="0"/>
                <a:ea typeface="Calibri" panose="020F0502020204030204" pitchFamily="34" charset="0"/>
                <a:cs typeface="Times New Roman" panose="02020603050405020304" pitchFamily="18" charset="0"/>
              </a:rPr>
              <a:t> </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dirty="0">
                <a:effectLst/>
                <a:latin typeface="Calibri" panose="020F0502020204030204" pitchFamily="34" charset="0"/>
                <a:ea typeface="Calibri" panose="020F0502020204030204" pitchFamily="34" charset="0"/>
                <a:cs typeface="Times New Roman" panose="02020603050405020304" pitchFamily="18" charset="0"/>
              </a:rPr>
              <a:t>refers to observations in the dataset </a:t>
            </a:r>
            <a:r>
              <a:rPr lang="en-US" sz="1400" dirty="0">
                <a:effectLst/>
                <a:latin typeface="Calibri" panose="020F0502020204030204" pitchFamily="34" charset="0"/>
                <a:ea typeface="Calibri" panose="020F0502020204030204" pitchFamily="34" charset="0"/>
                <a:cs typeface="Times New Roman" panose="02020603050405020304" pitchFamily="18" charset="0"/>
              </a:rPr>
              <a:t>(</a:t>
            </a:r>
            <a:r>
              <a:rPr lang="de-DE" sz="1400" dirty="0">
                <a:effectLst/>
                <a:latin typeface="Calibri" panose="020F0502020204030204" pitchFamily="34" charset="0"/>
                <a:ea typeface="Calibri" panose="020F0502020204030204" pitchFamily="34" charset="0"/>
                <a:cs typeface="Times New Roman" panose="02020603050405020304" pitchFamily="18" charset="0"/>
              </a:rPr>
              <a:t>n</a:t>
            </a:r>
            <a:r>
              <a:rPr lang="de-DE" sz="1400" baseline="-25000" dirty="0">
                <a:effectLst/>
                <a:latin typeface="Calibri" panose="020F0502020204030204" pitchFamily="34" charset="0"/>
                <a:ea typeface="Calibri" panose="020F0502020204030204" pitchFamily="34" charset="0"/>
                <a:cs typeface="Times New Roman" panose="02020603050405020304" pitchFamily="18" charset="0"/>
              </a:rPr>
              <a:t>s1 </a:t>
            </a:r>
            <a:r>
              <a:rPr lang="de-DE" sz="1400" dirty="0">
                <a:effectLst/>
                <a:latin typeface="Calibri" panose="020F0502020204030204" pitchFamily="34" charset="0"/>
                <a:ea typeface="Calibri" panose="020F0502020204030204" pitchFamily="34" charset="0"/>
                <a:cs typeface="Times New Roman" panose="02020603050405020304" pitchFamily="18" charset="0"/>
              </a:rPr>
              <a:t>= </a:t>
            </a:r>
            <a:r>
              <a:rPr lang="de-DE" sz="1400" dirty="0" err="1">
                <a:effectLst/>
                <a:latin typeface="Calibri" panose="020F0502020204030204" pitchFamily="34" charset="0"/>
                <a:ea typeface="Calibri" panose="020F0502020204030204" pitchFamily="34" charset="0"/>
                <a:cs typeface="Times New Roman" panose="02020603050405020304" pitchFamily="18" charset="0"/>
              </a:rPr>
              <a:t>survey</a:t>
            </a:r>
            <a:r>
              <a:rPr lang="de-DE" sz="1400" dirty="0">
                <a:effectLst/>
                <a:latin typeface="Calibri" panose="020F0502020204030204" pitchFamily="34" charset="0"/>
                <a:ea typeface="Calibri" panose="020F0502020204030204" pitchFamily="34" charset="0"/>
                <a:cs typeface="Times New Roman" panose="02020603050405020304" pitchFamily="18" charset="0"/>
              </a:rPr>
              <a:t> sub-sample 1; </a:t>
            </a:r>
            <a:r>
              <a:rPr lang="de-DE" sz="1400" baseline="-25000" dirty="0">
                <a:effectLst/>
                <a:latin typeface="Calibri" panose="020F0502020204030204" pitchFamily="34" charset="0"/>
                <a:ea typeface="Calibri" panose="020F0502020204030204" pitchFamily="34" charset="0"/>
                <a:cs typeface="Times New Roman" panose="02020603050405020304" pitchFamily="18" charset="0"/>
              </a:rPr>
              <a:t> </a:t>
            </a:r>
            <a:r>
              <a:rPr lang="de-DE" sz="1400" dirty="0">
                <a:effectLst/>
                <a:latin typeface="Calibri" panose="020F0502020204030204" pitchFamily="34" charset="0"/>
                <a:ea typeface="Calibri" panose="020F0502020204030204" pitchFamily="34" charset="0"/>
                <a:cs typeface="Times New Roman" panose="02020603050405020304" pitchFamily="18" charset="0"/>
              </a:rPr>
              <a:t>n</a:t>
            </a:r>
            <a:r>
              <a:rPr lang="de-DE" sz="1400" baseline="-25000" dirty="0">
                <a:effectLst/>
                <a:latin typeface="Calibri" panose="020F0502020204030204" pitchFamily="34" charset="0"/>
                <a:ea typeface="Calibri" panose="020F0502020204030204" pitchFamily="34" charset="0"/>
                <a:cs typeface="Times New Roman" panose="02020603050405020304" pitchFamily="18" charset="0"/>
              </a:rPr>
              <a:t>s2 </a:t>
            </a:r>
            <a:r>
              <a:rPr lang="de-DE" sz="1400" dirty="0">
                <a:effectLst/>
                <a:latin typeface="Calibri" panose="020F0502020204030204" pitchFamily="34" charset="0"/>
                <a:ea typeface="Calibri" panose="020F0502020204030204" pitchFamily="34" charset="0"/>
                <a:cs typeface="Times New Roman" panose="02020603050405020304" pitchFamily="18" charset="0"/>
              </a:rPr>
              <a:t>= </a:t>
            </a:r>
            <a:r>
              <a:rPr lang="de-DE" sz="1400" dirty="0" err="1">
                <a:effectLst/>
                <a:latin typeface="Calibri" panose="020F0502020204030204" pitchFamily="34" charset="0"/>
                <a:ea typeface="Calibri" panose="020F0502020204030204" pitchFamily="34" charset="0"/>
                <a:cs typeface="Times New Roman" panose="02020603050405020304" pitchFamily="18" charset="0"/>
              </a:rPr>
              <a:t>survey</a:t>
            </a:r>
            <a:r>
              <a:rPr lang="de-DE" sz="1400" dirty="0">
                <a:effectLst/>
                <a:latin typeface="Calibri" panose="020F0502020204030204" pitchFamily="34" charset="0"/>
                <a:ea typeface="Calibri" panose="020F0502020204030204" pitchFamily="34" charset="0"/>
                <a:cs typeface="Times New Roman" panose="02020603050405020304" pitchFamily="18" charset="0"/>
              </a:rPr>
              <a:t> sub-sample 2; […]; </a:t>
            </a:r>
            <a:r>
              <a:rPr lang="de-DE" sz="1400" dirty="0" err="1">
                <a:effectLst/>
                <a:latin typeface="Calibri" panose="020F0502020204030204" pitchFamily="34" charset="0"/>
                <a:ea typeface="Calibri" panose="020F0502020204030204" pitchFamily="34" charset="0"/>
                <a:cs typeface="Times New Roman" panose="02020603050405020304" pitchFamily="18" charset="0"/>
              </a:rPr>
              <a:t>n</a:t>
            </a:r>
            <a:r>
              <a:rPr lang="de-DE" sz="1400" baseline="-25000" dirty="0" err="1">
                <a:effectLst/>
                <a:latin typeface="Calibri" panose="020F0502020204030204" pitchFamily="34" charset="0"/>
                <a:ea typeface="Calibri" panose="020F0502020204030204" pitchFamily="34" charset="0"/>
                <a:cs typeface="Times New Roman" panose="02020603050405020304" pitchFamily="18" charset="0"/>
              </a:rPr>
              <a:t>sf</a:t>
            </a:r>
            <a:r>
              <a:rPr lang="de-DE" sz="1400" baseline="-25000" dirty="0">
                <a:effectLst/>
                <a:latin typeface="Calibri" panose="020F0502020204030204" pitchFamily="34" charset="0"/>
                <a:ea typeface="Calibri" panose="020F0502020204030204" pitchFamily="34" charset="0"/>
                <a:cs typeface="Times New Roman" panose="02020603050405020304" pitchFamily="18" charset="0"/>
              </a:rPr>
              <a:t> </a:t>
            </a:r>
            <a:r>
              <a:rPr lang="de-DE" sz="1400" dirty="0">
                <a:effectLst/>
                <a:latin typeface="Calibri" panose="020F0502020204030204" pitchFamily="34" charset="0"/>
                <a:ea typeface="Calibri" panose="020F0502020204030204" pitchFamily="34" charset="0"/>
                <a:cs typeface="Times New Roman" panose="02020603050405020304" pitchFamily="18" charset="0"/>
              </a:rPr>
              <a:t>= final </a:t>
            </a:r>
            <a:r>
              <a:rPr lang="de-DE" sz="1400" dirty="0" err="1">
                <a:effectLst/>
                <a:latin typeface="Calibri" panose="020F0502020204030204" pitchFamily="34" charset="0"/>
                <a:ea typeface="Calibri" panose="020F0502020204030204" pitchFamily="34" charset="0"/>
                <a:cs typeface="Times New Roman" panose="02020603050405020304" pitchFamily="18" charset="0"/>
              </a:rPr>
              <a:t>survey</a:t>
            </a:r>
            <a:r>
              <a:rPr lang="de-DE" sz="1400" dirty="0">
                <a:effectLst/>
                <a:latin typeface="Calibri" panose="020F0502020204030204" pitchFamily="34" charset="0"/>
                <a:ea typeface="Calibri" panose="020F0502020204030204" pitchFamily="34" charset="0"/>
                <a:cs typeface="Times New Roman" panose="02020603050405020304" pitchFamily="18" charset="0"/>
              </a:rPr>
              <a:t> sample).</a:t>
            </a:r>
            <a:endParaRPr lang="de-DE" sz="1400" dirty="0">
              <a:latin typeface="Calibri" panose="020F0502020204030204" pitchFamily="34" charset="0"/>
              <a:ea typeface="Calibri" panose="020F0502020204030204" pitchFamily="34" charset="0"/>
              <a:cs typeface="Times New Roman" panose="02020603050405020304" pitchFamily="18" charset="0"/>
            </a:endParaRPr>
          </a:p>
          <a:p>
            <a:pPr marL="450850" lvl="0" indent="-342900">
              <a:lnSpc>
                <a:spcPct val="100000"/>
              </a:lnSpc>
              <a:spcBef>
                <a:spcPts val="0"/>
              </a:spcBef>
              <a:spcAft>
                <a:spcPts val="600"/>
              </a:spcAft>
              <a:buFont typeface="Symbol" panose="05050102010706020507" pitchFamily="18" charset="2"/>
              <a:buChar char=""/>
            </a:pPr>
            <a:r>
              <a:rPr lang="en-US" sz="3200" dirty="0">
                <a:effectLst/>
                <a:latin typeface="Calibri" panose="020F0502020204030204" pitchFamily="34" charset="0"/>
                <a:ea typeface="Calibri" panose="020F0502020204030204" pitchFamily="34" charset="0"/>
                <a:cs typeface="Times New Roman" panose="02020603050405020304" pitchFamily="18" charset="0"/>
              </a:rPr>
              <a:t>Add or delete additional ways of recruitment (such as snowball sampling) depending on the design of your sampling strategy. </a:t>
            </a:r>
            <a:endParaRPr lang="de-DE" sz="3200" dirty="0">
              <a:effectLst/>
              <a:latin typeface="Calibri" panose="020F0502020204030204" pitchFamily="34" charset="0"/>
              <a:ea typeface="Calibri" panose="020F0502020204030204" pitchFamily="34" charset="0"/>
              <a:cs typeface="Times New Roman" panose="02020603050405020304" pitchFamily="18" charset="0"/>
            </a:endParaRPr>
          </a:p>
          <a:p>
            <a:pPr marL="450850" lvl="0" indent="-342900">
              <a:lnSpc>
                <a:spcPct val="100000"/>
              </a:lnSpc>
              <a:spcBef>
                <a:spcPts val="0"/>
              </a:spcBef>
              <a:spcAft>
                <a:spcPts val="600"/>
              </a:spcAft>
              <a:buFont typeface="Symbol" panose="05050102010706020507" pitchFamily="18" charset="2"/>
              <a:buChar char=""/>
            </a:pPr>
            <a:r>
              <a:rPr lang="en-US" sz="3200" dirty="0">
                <a:effectLst/>
                <a:latin typeface="Calibri" panose="020F0502020204030204" pitchFamily="34" charset="0"/>
                <a:ea typeface="Calibri" panose="020F0502020204030204" pitchFamily="34" charset="0"/>
                <a:cs typeface="Times New Roman" panose="02020603050405020304" pitchFamily="18" charset="0"/>
              </a:rPr>
              <a:t>You may adapt this template according to your needs. </a:t>
            </a:r>
            <a:endParaRPr lang="de-DE" sz="3200" dirty="0">
              <a:effectLst/>
              <a:latin typeface="Calibri" panose="020F0502020204030204" pitchFamily="34" charset="0"/>
              <a:ea typeface="Calibri" panose="020F0502020204030204" pitchFamily="34" charset="0"/>
              <a:cs typeface="Times New Roman" panose="02020603050405020304" pitchFamily="18" charset="0"/>
            </a:endParaRPr>
          </a:p>
          <a:p>
            <a:pPr marL="450850" lvl="0" indent="-342900">
              <a:lnSpc>
                <a:spcPct val="100000"/>
              </a:lnSpc>
              <a:spcBef>
                <a:spcPts val="0"/>
              </a:spcBef>
              <a:spcAft>
                <a:spcPts val="600"/>
              </a:spcAft>
              <a:buFont typeface="Symbol" panose="05050102010706020507" pitchFamily="18" charset="2"/>
              <a:buChar char=""/>
            </a:pPr>
            <a:r>
              <a:rPr lang="en-US" sz="3200" dirty="0">
                <a:effectLst/>
                <a:latin typeface="Calibri" panose="020F0502020204030204" pitchFamily="34" charset="0"/>
                <a:ea typeface="Calibri" panose="020F0502020204030204" pitchFamily="34" charset="0"/>
                <a:cs typeface="Times New Roman" panose="02020603050405020304" pitchFamily="18" charset="0"/>
              </a:rPr>
              <a:t>Please include the following reference when using this template:</a:t>
            </a:r>
            <a:endParaRPr lang="de-DE" sz="3200" dirty="0">
              <a:latin typeface="Calibri" panose="020F0502020204030204" pitchFamily="34" charset="0"/>
              <a:ea typeface="Calibri" panose="020F0502020204030204" pitchFamily="34" charset="0"/>
              <a:cs typeface="Times New Roman" panose="02020603050405020304" pitchFamily="18" charset="0"/>
            </a:endParaRPr>
          </a:p>
          <a:p>
            <a:pPr marL="450850" indent="-342900">
              <a:lnSpc>
                <a:spcPct val="107000"/>
              </a:lnSpc>
              <a:spcAft>
                <a:spcPts val="600"/>
              </a:spcAft>
              <a:buNone/>
            </a:pP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r>
              <a:rPr lang="en-AU" sz="3200" dirty="0"/>
              <a:t>Pötzschke, Steffen, Weiß, Bernd, Daikeler, Jessica, Silber Henning and Christoph Beuthner (2023). </a:t>
            </a:r>
            <a:r>
              <a:rPr lang="en-US" sz="3200" dirty="0"/>
              <a:t>A guideline on how to recruit respondents for online surveys using Facebook and Instagram: Using hard-to-reach health workers as an example</a:t>
            </a:r>
            <a:r>
              <a:rPr lang="en-AU" sz="3200" dirty="0"/>
              <a:t>. Mannheim, GESIS – Leibniz Institute for the Social Sciences (GESIS-Survey Guidelines). DOI: 10.15465/gesis-sg_en_045</a:t>
            </a:r>
          </a:p>
        </p:txBody>
      </p:sp>
    </p:spTree>
    <p:extLst>
      <p:ext uri="{BB962C8B-B14F-4D97-AF65-F5344CB8AC3E}">
        <p14:creationId xmlns:p14="http://schemas.microsoft.com/office/powerpoint/2010/main" val="375776443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736</Words>
  <Application>Microsoft Office PowerPoint</Application>
  <PresentationFormat>Benutzerdefiniert</PresentationFormat>
  <Paragraphs>78</Paragraphs>
  <Slides>2</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vt:i4>
      </vt:variant>
    </vt:vector>
  </HeadingPairs>
  <TitlesOfParts>
    <vt:vector size="7" baseType="lpstr">
      <vt:lpstr>Arial</vt:lpstr>
      <vt:lpstr>Calibri</vt:lpstr>
      <vt:lpstr>Calibri Light</vt:lpstr>
      <vt:lpstr>Symbol</vt:lpstr>
      <vt:lpstr>Office</vt:lpstr>
      <vt:lpstr>PowerPoint-Präsentation</vt:lpstr>
      <vt:lpstr>How to use this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Pötzschke, Steffen</dc:creator>
  <cp:lastModifiedBy>Pötzschke, Steffen</cp:lastModifiedBy>
  <cp:revision>34</cp:revision>
  <dcterms:created xsi:type="dcterms:W3CDTF">2021-11-19T15:49:10Z</dcterms:created>
  <dcterms:modified xsi:type="dcterms:W3CDTF">2023-07-05T08:30:47Z</dcterms:modified>
</cp:coreProperties>
</file>